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3" r:id="rId3"/>
    <p:sldId id="277" r:id="rId4"/>
    <p:sldId id="278" r:id="rId5"/>
    <p:sldId id="279" r:id="rId6"/>
    <p:sldId id="280" r:id="rId7"/>
    <p:sldId id="281" r:id="rId8"/>
    <p:sldId id="282" r:id="rId9"/>
    <p:sldId id="283" r:id="rId10"/>
    <p:sldId id="287" r:id="rId11"/>
    <p:sldId id="285" r:id="rId12"/>
    <p:sldId id="288" r:id="rId13"/>
    <p:sldId id="290" r:id="rId14"/>
    <p:sldId id="289" r:id="rId15"/>
    <p:sldId id="29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E0DEB9-0837-4AD3-AC10-59C18234C596}" v="1" dt="2026-05-25T12:59:17.0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785" autoAdjust="0"/>
  </p:normalViewPr>
  <p:slideViewPr>
    <p:cSldViewPr snapToGrid="0">
      <p:cViewPr varScale="1">
        <p:scale>
          <a:sx n="58" d="100"/>
          <a:sy n="58" d="100"/>
        </p:scale>
        <p:origin x="171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Deighan" userId="S::alison.deighan@scra.gov.uk::bb886a1f-0c3f-4110-b701-a78368da5e83" providerId="AD" clId="Web-{9B97B154-7C3E-BF6C-8DEC-3EEB32E6FA46}"/>
    <pc:docChg chg="modSld">
      <pc:chgData name="Alison Deighan" userId="S::alison.deighan@scra.gov.uk::bb886a1f-0c3f-4110-b701-a78368da5e83" providerId="AD" clId="Web-{9B97B154-7C3E-BF6C-8DEC-3EEB32E6FA46}" dt="2026-05-07T14:32:21.459" v="230"/>
      <pc:docMkLst>
        <pc:docMk/>
      </pc:docMkLst>
      <pc:sldChg chg="modNotes">
        <pc:chgData name="Alison Deighan" userId="S::alison.deighan@scra.gov.uk::bb886a1f-0c3f-4110-b701-a78368da5e83" providerId="AD" clId="Web-{9B97B154-7C3E-BF6C-8DEC-3EEB32E6FA46}" dt="2026-05-07T14:32:21.459" v="230"/>
        <pc:sldMkLst>
          <pc:docMk/>
          <pc:sldMk cId="974474443" sldId="273"/>
        </pc:sldMkLst>
      </pc:sldChg>
    </pc:docChg>
  </pc:docChgLst>
  <pc:docChgLst>
    <pc:chgData name="Karen Garside" userId="6dc5dbcc-7241-4a00-a21f-7bf181f5a33b" providerId="ADAL" clId="{3C7D9CA6-E35C-4B1A-AB94-A5366BC8B5CD}"/>
    <pc:docChg chg="undo custSel addSld delSld modSld sldOrd">
      <pc:chgData name="Karen Garside" userId="6dc5dbcc-7241-4a00-a21f-7bf181f5a33b" providerId="ADAL" clId="{3C7D9CA6-E35C-4B1A-AB94-A5366BC8B5CD}" dt="2026-05-25T12:59:17.065" v="2160" actId="571"/>
      <pc:docMkLst>
        <pc:docMk/>
      </pc:docMkLst>
      <pc:sldChg chg="modNotesTx">
        <pc:chgData name="Karen Garside" userId="6dc5dbcc-7241-4a00-a21f-7bf181f5a33b" providerId="ADAL" clId="{3C7D9CA6-E35C-4B1A-AB94-A5366BC8B5CD}" dt="2026-05-25T12:43:17.453" v="2149" actId="113"/>
        <pc:sldMkLst>
          <pc:docMk/>
          <pc:sldMk cId="974474443" sldId="273"/>
        </pc:sldMkLst>
      </pc:sldChg>
      <pc:sldChg chg="modNotesTx">
        <pc:chgData name="Karen Garside" userId="6dc5dbcc-7241-4a00-a21f-7bf181f5a33b" providerId="ADAL" clId="{3C7D9CA6-E35C-4B1A-AB94-A5366BC8B5CD}" dt="2026-05-08T12:55:57.408" v="863" actId="113"/>
        <pc:sldMkLst>
          <pc:docMk/>
          <pc:sldMk cId="2367983912" sldId="277"/>
        </pc:sldMkLst>
      </pc:sldChg>
      <pc:sldChg chg="addSp modSp mod modNotesTx">
        <pc:chgData name="Karen Garside" userId="6dc5dbcc-7241-4a00-a21f-7bf181f5a33b" providerId="ADAL" clId="{3C7D9CA6-E35C-4B1A-AB94-A5366BC8B5CD}" dt="2026-05-25T12:59:17.065" v="2160" actId="571"/>
        <pc:sldMkLst>
          <pc:docMk/>
          <pc:sldMk cId="2157928474" sldId="278"/>
        </pc:sldMkLst>
        <pc:picChg chg="mod">
          <ac:chgData name="Karen Garside" userId="6dc5dbcc-7241-4a00-a21f-7bf181f5a33b" providerId="ADAL" clId="{3C7D9CA6-E35C-4B1A-AB94-A5366BC8B5CD}" dt="2026-05-25T12:59:14.988" v="2159" actId="1076"/>
          <ac:picMkLst>
            <pc:docMk/>
            <pc:sldMk cId="2157928474" sldId="278"/>
            <ac:picMk id="3" creationId="{762E7F75-A84C-78BB-2C30-0FA91CCF0544}"/>
          </ac:picMkLst>
        </pc:picChg>
        <pc:picChg chg="add mod">
          <ac:chgData name="Karen Garside" userId="6dc5dbcc-7241-4a00-a21f-7bf181f5a33b" providerId="ADAL" clId="{3C7D9CA6-E35C-4B1A-AB94-A5366BC8B5CD}" dt="2026-05-25T12:59:17.065" v="2160" actId="571"/>
          <ac:picMkLst>
            <pc:docMk/>
            <pc:sldMk cId="2157928474" sldId="278"/>
            <ac:picMk id="5" creationId="{A32AC578-3D9E-730F-98A1-77FDD77DBF5F}"/>
          </ac:picMkLst>
        </pc:picChg>
      </pc:sldChg>
      <pc:sldChg chg="modNotesTx">
        <pc:chgData name="Karen Garside" userId="6dc5dbcc-7241-4a00-a21f-7bf181f5a33b" providerId="ADAL" clId="{3C7D9CA6-E35C-4B1A-AB94-A5366BC8B5CD}" dt="2026-05-08T12:49:16.673" v="812" actId="20577"/>
        <pc:sldMkLst>
          <pc:docMk/>
          <pc:sldMk cId="3661889329" sldId="279"/>
        </pc:sldMkLst>
      </pc:sldChg>
      <pc:sldChg chg="modNotesTx">
        <pc:chgData name="Karen Garside" userId="6dc5dbcc-7241-4a00-a21f-7bf181f5a33b" providerId="ADAL" clId="{3C7D9CA6-E35C-4B1A-AB94-A5366BC8B5CD}" dt="2026-05-08T12:47:36.610" v="806" actId="20577"/>
        <pc:sldMkLst>
          <pc:docMk/>
          <pc:sldMk cId="1099695764" sldId="280"/>
        </pc:sldMkLst>
      </pc:sldChg>
      <pc:sldChg chg="modNotesTx">
        <pc:chgData name="Karen Garside" userId="6dc5dbcc-7241-4a00-a21f-7bf181f5a33b" providerId="ADAL" clId="{3C7D9CA6-E35C-4B1A-AB94-A5366BC8B5CD}" dt="2026-05-08T12:51:05.176" v="834" actId="6549"/>
        <pc:sldMkLst>
          <pc:docMk/>
          <pc:sldMk cId="4214364490" sldId="281"/>
        </pc:sldMkLst>
      </pc:sldChg>
      <pc:sldChg chg="modNotesTx">
        <pc:chgData name="Karen Garside" userId="6dc5dbcc-7241-4a00-a21f-7bf181f5a33b" providerId="ADAL" clId="{3C7D9CA6-E35C-4B1A-AB94-A5366BC8B5CD}" dt="2026-05-08T14:08:13.626" v="1637" actId="6549"/>
        <pc:sldMkLst>
          <pc:docMk/>
          <pc:sldMk cId="615278815" sldId="282"/>
        </pc:sldMkLst>
      </pc:sldChg>
      <pc:sldChg chg="addSp delSp modSp mod modNotesTx">
        <pc:chgData name="Karen Garside" userId="6dc5dbcc-7241-4a00-a21f-7bf181f5a33b" providerId="ADAL" clId="{3C7D9CA6-E35C-4B1A-AB94-A5366BC8B5CD}" dt="2026-05-08T13:28:29.093" v="1579" actId="1076"/>
        <pc:sldMkLst>
          <pc:docMk/>
          <pc:sldMk cId="3802777687" sldId="283"/>
        </pc:sldMkLst>
        <pc:picChg chg="add mod ord">
          <ac:chgData name="Karen Garside" userId="6dc5dbcc-7241-4a00-a21f-7bf181f5a33b" providerId="ADAL" clId="{3C7D9CA6-E35C-4B1A-AB94-A5366BC8B5CD}" dt="2026-05-08T13:28:29.093" v="1579" actId="1076"/>
          <ac:picMkLst>
            <pc:docMk/>
            <pc:sldMk cId="3802777687" sldId="283"/>
            <ac:picMk id="8" creationId="{B1511086-9EDD-D6F5-74BB-7A90B5CDE0ED}"/>
          </ac:picMkLst>
        </pc:picChg>
      </pc:sldChg>
      <pc:sldChg chg="addSp delSp modSp add mod modNotesTx">
        <pc:chgData name="Karen Garside" userId="6dc5dbcc-7241-4a00-a21f-7bf181f5a33b" providerId="ADAL" clId="{3C7D9CA6-E35C-4B1A-AB94-A5366BC8B5CD}" dt="2026-05-08T12:23:47.143" v="225" actId="20577"/>
        <pc:sldMkLst>
          <pc:docMk/>
          <pc:sldMk cId="2371028845" sldId="285"/>
        </pc:sldMkLst>
        <pc:spChg chg="mod">
          <ac:chgData name="Karen Garside" userId="6dc5dbcc-7241-4a00-a21f-7bf181f5a33b" providerId="ADAL" clId="{3C7D9CA6-E35C-4B1A-AB94-A5366BC8B5CD}" dt="2026-05-08T12:19:46.854" v="56" actId="20577"/>
          <ac:spMkLst>
            <pc:docMk/>
            <pc:sldMk cId="2371028845" sldId="285"/>
            <ac:spMk id="2" creationId="{1EAB13D0-B2C5-17FB-AE17-E50FA90439CE}"/>
          </ac:spMkLst>
        </pc:spChg>
        <pc:picChg chg="add mod ord">
          <ac:chgData name="Karen Garside" userId="6dc5dbcc-7241-4a00-a21f-7bf181f5a33b" providerId="ADAL" clId="{3C7D9CA6-E35C-4B1A-AB94-A5366BC8B5CD}" dt="2026-05-08T12:19:37.757" v="17" actId="1076"/>
          <ac:picMkLst>
            <pc:docMk/>
            <pc:sldMk cId="2371028845" sldId="285"/>
            <ac:picMk id="8" creationId="{5EF8DE81-DAB1-5B20-A8BC-62D535449417}"/>
          </ac:picMkLst>
        </pc:picChg>
      </pc:sldChg>
      <pc:sldChg chg="addSp delSp modSp add mod modNotesTx">
        <pc:chgData name="Karen Garside" userId="6dc5dbcc-7241-4a00-a21f-7bf181f5a33b" providerId="ADAL" clId="{3C7D9CA6-E35C-4B1A-AB94-A5366BC8B5CD}" dt="2026-05-25T12:45:35.975" v="2158" actId="1076"/>
        <pc:sldMkLst>
          <pc:docMk/>
          <pc:sldMk cId="3273414314" sldId="287"/>
        </pc:sldMkLst>
        <pc:spChg chg="mod">
          <ac:chgData name="Karen Garside" userId="6dc5dbcc-7241-4a00-a21f-7bf181f5a33b" providerId="ADAL" clId="{3C7D9CA6-E35C-4B1A-AB94-A5366BC8B5CD}" dt="2026-05-08T13:17:18.547" v="1245" actId="20577"/>
          <ac:spMkLst>
            <pc:docMk/>
            <pc:sldMk cId="3273414314" sldId="287"/>
            <ac:spMk id="2" creationId="{56E96A96-316F-B973-9CB6-338D981DCB44}"/>
          </ac:spMkLst>
        </pc:spChg>
        <pc:spChg chg="add del mod">
          <ac:chgData name="Karen Garside" userId="6dc5dbcc-7241-4a00-a21f-7bf181f5a33b" providerId="ADAL" clId="{3C7D9CA6-E35C-4B1A-AB94-A5366BC8B5CD}" dt="2026-05-25T12:45:29.207" v="2156" actId="22"/>
          <ac:spMkLst>
            <pc:docMk/>
            <pc:sldMk cId="3273414314" sldId="287"/>
            <ac:spMk id="5" creationId="{58567DFA-212D-F2A0-FDA8-E9826E7E76BD}"/>
          </ac:spMkLst>
        </pc:spChg>
        <pc:picChg chg="add mod ord">
          <ac:chgData name="Karen Garside" userId="6dc5dbcc-7241-4a00-a21f-7bf181f5a33b" providerId="ADAL" clId="{3C7D9CA6-E35C-4B1A-AB94-A5366BC8B5CD}" dt="2026-05-25T12:45:35.975" v="2158" actId="1076"/>
          <ac:picMkLst>
            <pc:docMk/>
            <pc:sldMk cId="3273414314" sldId="287"/>
            <ac:picMk id="6" creationId="{AC9E5335-7A4B-3F4C-20BC-C4892AE22703}"/>
          </ac:picMkLst>
        </pc:picChg>
      </pc:sldChg>
      <pc:sldChg chg="addSp delSp modSp add mod ord modNotesTx">
        <pc:chgData name="Karen Garside" userId="6dc5dbcc-7241-4a00-a21f-7bf181f5a33b" providerId="ADAL" clId="{3C7D9CA6-E35C-4B1A-AB94-A5366BC8B5CD}" dt="2026-05-25T12:39:51.226" v="2145" actId="1076"/>
        <pc:sldMkLst>
          <pc:docMk/>
          <pc:sldMk cId="972309643" sldId="288"/>
        </pc:sldMkLst>
        <pc:spChg chg="mod">
          <ac:chgData name="Karen Garside" userId="6dc5dbcc-7241-4a00-a21f-7bf181f5a33b" providerId="ADAL" clId="{3C7D9CA6-E35C-4B1A-AB94-A5366BC8B5CD}" dt="2026-05-08T13:36:17.192" v="1623" actId="20577"/>
          <ac:spMkLst>
            <pc:docMk/>
            <pc:sldMk cId="972309643" sldId="288"/>
            <ac:spMk id="2" creationId="{0C38F3E2-B151-027E-31A9-3141676B485C}"/>
          </ac:spMkLst>
        </pc:spChg>
        <pc:spChg chg="del">
          <ac:chgData name="Karen Garside" userId="6dc5dbcc-7241-4a00-a21f-7bf181f5a33b" providerId="ADAL" clId="{3C7D9CA6-E35C-4B1A-AB94-A5366BC8B5CD}" dt="2026-05-25T12:39:01.051" v="2139" actId="22"/>
          <ac:spMkLst>
            <pc:docMk/>
            <pc:sldMk cId="972309643" sldId="288"/>
            <ac:spMk id="5" creationId="{547561B8-4B61-4289-F200-F9C4622B4B5B}"/>
          </ac:spMkLst>
        </pc:spChg>
        <pc:picChg chg="add mod ord">
          <ac:chgData name="Karen Garside" userId="6dc5dbcc-7241-4a00-a21f-7bf181f5a33b" providerId="ADAL" clId="{3C7D9CA6-E35C-4B1A-AB94-A5366BC8B5CD}" dt="2026-05-25T12:39:03.580" v="2140" actId="1076"/>
          <ac:picMkLst>
            <pc:docMk/>
            <pc:sldMk cId="972309643" sldId="288"/>
            <ac:picMk id="6" creationId="{F28625FC-BEDA-6502-507F-B3F8AB7EC3E2}"/>
          </ac:picMkLst>
        </pc:picChg>
        <pc:picChg chg="add mod">
          <ac:chgData name="Karen Garside" userId="6dc5dbcc-7241-4a00-a21f-7bf181f5a33b" providerId="ADAL" clId="{3C7D9CA6-E35C-4B1A-AB94-A5366BC8B5CD}" dt="2026-05-25T12:39:51.226" v="2145" actId="1076"/>
          <ac:picMkLst>
            <pc:docMk/>
            <pc:sldMk cId="972309643" sldId="288"/>
            <ac:picMk id="8" creationId="{D709120E-806A-F6C8-93FD-B1BEBFCE25A8}"/>
          </ac:picMkLst>
        </pc:picChg>
      </pc:sldChg>
      <pc:sldChg chg="addSp delSp modSp add mod modClrScheme chgLayout modNotesTx">
        <pc:chgData name="Karen Garside" userId="6dc5dbcc-7241-4a00-a21f-7bf181f5a33b" providerId="ADAL" clId="{3C7D9CA6-E35C-4B1A-AB94-A5366BC8B5CD}" dt="2026-05-08T14:18:12.125" v="2071" actId="6549"/>
        <pc:sldMkLst>
          <pc:docMk/>
          <pc:sldMk cId="2149053028" sldId="289"/>
        </pc:sldMkLst>
        <pc:spChg chg="mod ord">
          <ac:chgData name="Karen Garside" userId="6dc5dbcc-7241-4a00-a21f-7bf181f5a33b" providerId="ADAL" clId="{3C7D9CA6-E35C-4B1A-AB94-A5366BC8B5CD}" dt="2026-05-08T14:16:03.575" v="1804" actId="20577"/>
          <ac:spMkLst>
            <pc:docMk/>
            <pc:sldMk cId="2149053028" sldId="289"/>
            <ac:spMk id="2" creationId="{7FE69919-7D78-1B54-1FAB-014F458CAC8C}"/>
          </ac:spMkLst>
        </pc:spChg>
        <pc:spChg chg="add mod ord">
          <ac:chgData name="Karen Garside" userId="6dc5dbcc-7241-4a00-a21f-7bf181f5a33b" providerId="ADAL" clId="{3C7D9CA6-E35C-4B1A-AB94-A5366BC8B5CD}" dt="2026-05-08T14:18:03.520" v="2069" actId="20577"/>
          <ac:spMkLst>
            <pc:docMk/>
            <pc:sldMk cId="2149053028" sldId="289"/>
            <ac:spMk id="7" creationId="{D46ABB2F-9F4F-FCE6-551E-9A1C9D2E3486}"/>
          </ac:spMkLst>
        </pc:spChg>
      </pc:sldChg>
      <pc:sldChg chg="addSp delSp modSp add mod ord modClrScheme chgLayout">
        <pc:chgData name="Karen Garside" userId="6dc5dbcc-7241-4a00-a21f-7bf181f5a33b" providerId="ADAL" clId="{3C7D9CA6-E35C-4B1A-AB94-A5366BC8B5CD}" dt="2026-05-08T14:14:02.161" v="1752" actId="6549"/>
        <pc:sldMkLst>
          <pc:docMk/>
          <pc:sldMk cId="2281412029" sldId="290"/>
        </pc:sldMkLst>
        <pc:spChg chg="mod ord">
          <ac:chgData name="Karen Garside" userId="6dc5dbcc-7241-4a00-a21f-7bf181f5a33b" providerId="ADAL" clId="{3C7D9CA6-E35C-4B1A-AB94-A5366BC8B5CD}" dt="2026-05-08T14:12:06.165" v="1676" actId="700"/>
          <ac:spMkLst>
            <pc:docMk/>
            <pc:sldMk cId="2281412029" sldId="290"/>
            <ac:spMk id="2" creationId="{CB70F4CF-62D8-E7DC-51B9-FE8876D36B97}"/>
          </ac:spMkLst>
        </pc:spChg>
        <pc:spChg chg="add mod ord">
          <ac:chgData name="Karen Garside" userId="6dc5dbcc-7241-4a00-a21f-7bf181f5a33b" providerId="ADAL" clId="{3C7D9CA6-E35C-4B1A-AB94-A5366BC8B5CD}" dt="2026-05-08T14:14:02.161" v="1752" actId="6549"/>
          <ac:spMkLst>
            <pc:docMk/>
            <pc:sldMk cId="2281412029" sldId="290"/>
            <ac:spMk id="3" creationId="{8DA7040F-3E39-0358-EDEE-C5E186B4A0AF}"/>
          </ac:spMkLst>
        </pc:spChg>
        <pc:spChg chg="add mod ord">
          <ac:chgData name="Karen Garside" userId="6dc5dbcc-7241-4a00-a21f-7bf181f5a33b" providerId="ADAL" clId="{3C7D9CA6-E35C-4B1A-AB94-A5366BC8B5CD}" dt="2026-05-08T14:12:30.776" v="1690" actId="27636"/>
          <ac:spMkLst>
            <pc:docMk/>
            <pc:sldMk cId="2281412029" sldId="290"/>
            <ac:spMk id="6" creationId="{A1213CF0-851B-BA17-13C9-B92AE85EFCE6}"/>
          </ac:spMkLst>
        </pc:spChg>
      </pc:sldChg>
      <pc:sldChg chg="addSp delSp modSp add mod ord modClrScheme chgLayout modNotesTx">
        <pc:chgData name="Karen Garside" userId="6dc5dbcc-7241-4a00-a21f-7bf181f5a33b" providerId="ADAL" clId="{3C7D9CA6-E35C-4B1A-AB94-A5366BC8B5CD}" dt="2026-05-08T14:18:37.672" v="2138" actId="6549"/>
        <pc:sldMkLst>
          <pc:docMk/>
          <pc:sldMk cId="2537242601" sldId="291"/>
        </pc:sldMkLst>
        <pc:spChg chg="mod ord">
          <ac:chgData name="Karen Garside" userId="6dc5dbcc-7241-4a00-a21f-7bf181f5a33b" providerId="ADAL" clId="{3C7D9CA6-E35C-4B1A-AB94-A5366BC8B5CD}" dt="2026-05-08T14:16:49.169" v="1863" actId="20577"/>
          <ac:spMkLst>
            <pc:docMk/>
            <pc:sldMk cId="2537242601" sldId="291"/>
            <ac:spMk id="2" creationId="{9BE30CFB-3BC0-8F05-3597-3D0BE9714159}"/>
          </ac:spMkLst>
        </pc:spChg>
        <pc:spChg chg="add mod ord">
          <ac:chgData name="Karen Garside" userId="6dc5dbcc-7241-4a00-a21f-7bf181f5a33b" providerId="ADAL" clId="{3C7D9CA6-E35C-4B1A-AB94-A5366BC8B5CD}" dt="2026-05-08T14:18:33.713" v="2137" actId="20577"/>
          <ac:spMkLst>
            <pc:docMk/>
            <pc:sldMk cId="2537242601" sldId="291"/>
            <ac:spMk id="5" creationId="{6EA3E3D4-7CEC-490F-A027-09C2542A7C15}"/>
          </ac:spMkLst>
        </pc:spChg>
      </pc:sldChg>
    </pc:docChg>
  </pc:docChgLst>
  <pc:docChgLst>
    <pc:chgData name="Karen Garside" userId="S::karen.garside@scra.gov.uk::6dc5dbcc-7241-4a00-a21f-7bf181f5a33b" providerId="AD" clId="Web-{EEFC8CAF-4289-AEA9-7D43-4493D80A7409}"/>
    <pc:docChg chg="modSld">
      <pc:chgData name="Karen Garside" userId="S::karen.garside@scra.gov.uk::6dc5dbcc-7241-4a00-a21f-7bf181f5a33b" providerId="AD" clId="Web-{EEFC8CAF-4289-AEA9-7D43-4493D80A7409}" dt="2026-05-25T13:18:10.712" v="1"/>
      <pc:docMkLst>
        <pc:docMk/>
      </pc:docMkLst>
      <pc:sldChg chg="modNotes">
        <pc:chgData name="Karen Garside" userId="S::karen.garside@scra.gov.uk::6dc5dbcc-7241-4a00-a21f-7bf181f5a33b" providerId="AD" clId="Web-{EEFC8CAF-4289-AEA9-7D43-4493D80A7409}" dt="2026-05-25T13:18:10.712" v="1"/>
        <pc:sldMkLst>
          <pc:docMk/>
          <pc:sldMk cId="974474443"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668A20-9519-4424-A6D3-5DECCD869A53}" type="datetimeFigureOut">
              <a:rPr lang="en-GB" smtClean="0"/>
              <a:t>25/05/2026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307E1-B47E-4DFC-9B01-2EC90BB0B46E}" type="slidenum">
              <a:rPr lang="en-GB" smtClean="0"/>
              <a:t>‹#›</a:t>
            </a:fld>
            <a:endParaRPr lang="en-GB"/>
          </a:p>
        </p:txBody>
      </p:sp>
    </p:spTree>
    <p:extLst>
      <p:ext uri="{BB962C8B-B14F-4D97-AF65-F5344CB8AC3E}">
        <p14:creationId xmlns:p14="http://schemas.microsoft.com/office/powerpoint/2010/main" val="167169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2FF19-8D70-7939-E849-F696DA8A18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0FFA76-68BF-638C-51D5-6105C04101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F54B7A-94F9-AECA-42BE-1B056BC6F155}"/>
              </a:ext>
            </a:extLst>
          </p:cNvPr>
          <p:cNvSpPr>
            <a:spLocks noGrp="1"/>
          </p:cNvSpPr>
          <p:nvPr>
            <p:ph type="body" idx="1"/>
          </p:nvPr>
        </p:nvSpPr>
        <p:spPr/>
        <p:txBody>
          <a:bodyPr/>
          <a:lstStyle/>
          <a:p>
            <a:pPr fontAlgn="t"/>
            <a:r>
              <a:rPr lang="en-GB" sz="1200" b="0" i="0" kern="1200" dirty="0">
                <a:solidFill>
                  <a:schemeClr val="tx1"/>
                </a:solidFill>
                <a:effectLst/>
                <a:latin typeface="+mn-lt"/>
                <a:ea typeface="+mn-ea"/>
                <a:cs typeface="+mn-cs"/>
              </a:rPr>
              <a:t>A </a:t>
            </a:r>
            <a:r>
              <a:rPr lang="en-GB" sz="1200" b="1" i="0" kern="1200" dirty="0">
                <a:solidFill>
                  <a:schemeClr val="tx1"/>
                </a:solidFill>
                <a:effectLst/>
                <a:latin typeface="+mn-lt"/>
                <a:ea typeface="+mn-ea"/>
                <a:cs typeface="+mn-cs"/>
              </a:rPr>
              <a:t>worry monster</a:t>
            </a:r>
            <a:r>
              <a:rPr lang="en-GB" sz="1200" b="0" i="0" kern="1200" dirty="0">
                <a:solidFill>
                  <a:schemeClr val="tx1"/>
                </a:solidFill>
                <a:effectLst/>
                <a:latin typeface="+mn-lt"/>
                <a:ea typeface="+mn-ea"/>
                <a:cs typeface="+mn-cs"/>
              </a:rPr>
              <a:t> (a soft toy with a zip or mouth for “posting” worries) is a simple, child‑friendly tool that can significantly improve how safe, manageable and participative a Children’s Hearing feels for a child or young person. Used sensitively, it supports </a:t>
            </a:r>
            <a:r>
              <a:rPr lang="en-GB" sz="1200" b="1" i="0" kern="1200" dirty="0">
                <a:solidFill>
                  <a:schemeClr val="tx1"/>
                </a:solidFill>
                <a:effectLst/>
                <a:latin typeface="+mn-lt"/>
                <a:ea typeface="+mn-ea"/>
                <a:cs typeface="+mn-cs"/>
              </a:rPr>
              <a:t>emotional safety, communication, regulation and power‑sharing</a:t>
            </a:r>
            <a:r>
              <a:rPr lang="en-GB" sz="1200" b="0" i="0" kern="1200" dirty="0">
                <a:solidFill>
                  <a:schemeClr val="tx1"/>
                </a:solidFill>
                <a:effectLst/>
                <a:latin typeface="+mn-lt"/>
                <a:ea typeface="+mn-ea"/>
                <a:cs typeface="+mn-cs"/>
              </a:rPr>
              <a:t>, all of which are core to trauma‑informed practice.</a:t>
            </a:r>
          </a:p>
          <a:p>
            <a:pPr fontAlgn="t"/>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By giving worries to the worry monster the worry becomes something </a:t>
            </a:r>
            <a:r>
              <a:rPr lang="en-GB" sz="1200" b="1" i="0" kern="1200" dirty="0">
                <a:solidFill>
                  <a:schemeClr val="tx1"/>
                </a:solidFill>
                <a:effectLst/>
                <a:latin typeface="+mn-lt"/>
                <a:ea typeface="+mn-ea"/>
                <a:cs typeface="+mn-cs"/>
              </a:rPr>
              <a:t>external</a:t>
            </a:r>
            <a:r>
              <a:rPr lang="en-GB" sz="1200" b="0" i="0" kern="1200" dirty="0">
                <a:solidFill>
                  <a:schemeClr val="tx1"/>
                </a:solidFill>
                <a:effectLst/>
                <a:latin typeface="+mn-lt"/>
                <a:ea typeface="+mn-ea"/>
                <a:cs typeface="+mn-cs"/>
              </a:rPr>
              <a:t>, not part of the child. The child is not defined by their distress, shame and fear of judgment are reduced.</a:t>
            </a:r>
          </a:p>
          <a:p>
            <a:endParaRPr lang="en-GB" dirty="0"/>
          </a:p>
          <a:p>
            <a:endParaRPr lang="en-GB" dirty="0"/>
          </a:p>
          <a:p>
            <a:r>
              <a:rPr lang="en-GB" dirty="0"/>
              <a:t>Before or during the hearing the child can write down any questions, worries of views they want to give the panel.  Rather than giving these directly to the panel, they feed the note to the Monster and a professional in the hearing can ensure that they views are discussed in a child centred and trauma informed way.</a:t>
            </a:r>
          </a:p>
          <a:p>
            <a:endParaRPr lang="en-GB" dirty="0"/>
          </a:p>
          <a:p>
            <a:r>
              <a:rPr lang="en-GB" b="1" dirty="0"/>
              <a:t>If what the child has written down is to be given directly to the hearing , then the reporter will approach this in the same way as any other information brought along to be  tabled  at the hearing.</a:t>
            </a:r>
          </a:p>
          <a:p>
            <a:endParaRPr lang="en-GB" dirty="0"/>
          </a:p>
          <a:p>
            <a:endParaRPr lang="en-GB" dirty="0"/>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AB23C773-BBCA-A227-3C38-F60166E8189F}"/>
              </a:ext>
            </a:extLst>
          </p:cNvPr>
          <p:cNvSpPr>
            <a:spLocks noGrp="1"/>
          </p:cNvSpPr>
          <p:nvPr>
            <p:ph type="sldNum" sz="quarter" idx="5"/>
          </p:nvPr>
        </p:nvSpPr>
        <p:spPr/>
        <p:txBody>
          <a:bodyPr/>
          <a:lstStyle/>
          <a:p>
            <a:fld id="{BC3307E1-B47E-4DFC-9B01-2EC90BB0B46E}" type="slidenum">
              <a:rPr lang="en-GB" smtClean="0"/>
              <a:t>2</a:t>
            </a:fld>
            <a:endParaRPr lang="en-GB"/>
          </a:p>
        </p:txBody>
      </p:sp>
    </p:spTree>
    <p:extLst>
      <p:ext uri="{BB962C8B-B14F-4D97-AF65-F5344CB8AC3E}">
        <p14:creationId xmlns:p14="http://schemas.microsoft.com/office/powerpoint/2010/main" val="3976654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7946A-14F5-A12E-C7D8-5B90A8A5F8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2E6416-D9D5-6493-DDBE-39C8D0661A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CE1CA8-7879-5EEA-1120-E546735075F0}"/>
              </a:ext>
            </a:extLst>
          </p:cNvPr>
          <p:cNvSpPr>
            <a:spLocks noGrp="1"/>
          </p:cNvSpPr>
          <p:nvPr>
            <p:ph type="body" idx="1"/>
          </p:nvPr>
        </p:nvSpPr>
        <p:spPr/>
        <p:txBody>
          <a:bodyPr/>
          <a:lstStyle/>
          <a:p>
            <a:r>
              <a:rPr lang="en-GB" sz="1200" b="0" i="0" kern="1200">
                <a:solidFill>
                  <a:schemeClr val="tx1"/>
                </a:solidFill>
                <a:effectLst/>
                <a:latin typeface="+mn-lt"/>
                <a:ea typeface="+mn-ea"/>
                <a:cs typeface="+mn-cs"/>
              </a:rPr>
              <a:t>Talking Point Cards Teens helps you ask great questions to break the ice through relationship-building conversation. </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The pack, tailored for teens has 5 great categories: ‘Relationships’, ‘Personal Well Being’, ‘Tough Topics’, ‘Future’, and ‘Fun &amp; Random’ are each expertly written just for a teenagers phase of life. So grab a card, ask the question and listen, these are a great ice breaker.</a:t>
            </a:r>
          </a:p>
          <a:p>
            <a:endParaRPr lang="en-GB" sz="1200" b="0" i="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070A67D-3B81-7662-59F3-C2B8DB2E563F}"/>
              </a:ext>
            </a:extLst>
          </p:cNvPr>
          <p:cNvSpPr>
            <a:spLocks noGrp="1"/>
          </p:cNvSpPr>
          <p:nvPr>
            <p:ph type="sldNum" sz="quarter" idx="5"/>
          </p:nvPr>
        </p:nvSpPr>
        <p:spPr/>
        <p:txBody>
          <a:bodyPr/>
          <a:lstStyle/>
          <a:p>
            <a:fld id="{BC3307E1-B47E-4DFC-9B01-2EC90BB0B46E}" type="slidenum">
              <a:rPr lang="en-GB" smtClean="0"/>
              <a:t>11</a:t>
            </a:fld>
            <a:endParaRPr lang="en-GB"/>
          </a:p>
        </p:txBody>
      </p:sp>
    </p:spTree>
    <p:extLst>
      <p:ext uri="{BB962C8B-B14F-4D97-AF65-F5344CB8AC3E}">
        <p14:creationId xmlns:p14="http://schemas.microsoft.com/office/powerpoint/2010/main" val="2835507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B2330-67D0-034F-6F0C-60D6F85A5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A580DF-01D9-7AC2-4C96-F97C2A24E0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BCAA38-211A-BB40-FEFC-B9B5FB6E3562}"/>
              </a:ext>
            </a:extLst>
          </p:cNvPr>
          <p:cNvSpPr>
            <a:spLocks noGrp="1"/>
          </p:cNvSpPr>
          <p:nvPr>
            <p:ph type="body" idx="1"/>
          </p:nvPr>
        </p:nvSpPr>
        <p:spPr/>
        <p:txBody>
          <a:bodyPr/>
          <a:lstStyle/>
          <a:p>
            <a:endParaRPr lang="en-GB" dirty="0"/>
          </a:p>
          <a:p>
            <a:pPr fontAlgn="t"/>
            <a:r>
              <a:rPr lang="en-GB" sz="1200" b="1" i="0" kern="1200" dirty="0">
                <a:solidFill>
                  <a:schemeClr val="tx1"/>
                </a:solidFill>
                <a:effectLst/>
                <a:latin typeface="+mn-lt"/>
                <a:ea typeface="+mn-ea"/>
                <a:cs typeface="+mn-cs"/>
              </a:rPr>
              <a:t>Benefits of Ear Defenders and Sunglasses for Neurodivergent Young People</a:t>
            </a:r>
          </a:p>
          <a:p>
            <a:pPr fontAlgn="t"/>
            <a:r>
              <a:rPr lang="en-GB" sz="1200" b="0" i="0" kern="1200" dirty="0">
                <a:solidFill>
                  <a:schemeClr val="tx1"/>
                </a:solidFill>
                <a:effectLst/>
                <a:latin typeface="+mn-lt"/>
                <a:ea typeface="+mn-ea"/>
                <a:cs typeface="+mn-cs"/>
              </a:rPr>
              <a:t>Many neurodivergent young people (including autistic children, those with ADHD, sensory processing differences, or trauma histories) experience the world more intensely through their senses. Ear defenders and sunglasses are simple, practical tools that can make a significant positive difference.</a:t>
            </a:r>
          </a:p>
          <a:p>
            <a:pPr fontAlgn="t"/>
            <a:br>
              <a:rPr lang="en-GB" sz="1200" b="0" i="0" kern="1200" dirty="0">
                <a:solidFill>
                  <a:schemeClr val="tx1"/>
                </a:solidFill>
                <a:effectLst/>
                <a:latin typeface="+mn-lt"/>
                <a:ea typeface="+mn-ea"/>
                <a:cs typeface="+mn-cs"/>
              </a:rPr>
            </a:br>
            <a:r>
              <a:rPr lang="en-GB" sz="1200" b="1" i="0" kern="1200" dirty="0">
                <a:solidFill>
                  <a:schemeClr val="tx1"/>
                </a:solidFill>
                <a:effectLst/>
                <a:latin typeface="+mn-lt"/>
                <a:ea typeface="+mn-ea"/>
                <a:cs typeface="+mn-cs"/>
              </a:rPr>
              <a:t>Benefits of Ear Defenders</a:t>
            </a:r>
          </a:p>
          <a:p>
            <a:pPr fontAlgn="t"/>
            <a:r>
              <a:rPr lang="en-GB" sz="1200" b="0" i="0" kern="1200" dirty="0">
                <a:solidFill>
                  <a:schemeClr val="tx1"/>
                </a:solidFill>
                <a:effectLst/>
                <a:latin typeface="+mn-lt"/>
                <a:ea typeface="+mn-ea"/>
                <a:cs typeface="+mn-cs"/>
              </a:rPr>
              <a:t>Ear defenders help reduce auditory overload, help young people feel calmer and more regulated, support concentration and engagement, reduce anxiety and the risk of going into the red or blue zone of the window of tolerance whilst giving the young person a sense of control and predictability</a:t>
            </a:r>
          </a:p>
          <a:p>
            <a:pPr fontAlgn="t"/>
            <a:br>
              <a:rPr lang="en-GB" sz="1200" b="0" i="0" kern="1200" dirty="0">
                <a:solidFill>
                  <a:schemeClr val="tx1"/>
                </a:solidFill>
                <a:effectLst/>
                <a:latin typeface="+mn-lt"/>
                <a:ea typeface="+mn-ea"/>
                <a:cs typeface="+mn-cs"/>
              </a:rPr>
            </a:br>
            <a:r>
              <a:rPr lang="en-GB" sz="1200" b="1" i="0" kern="1200" dirty="0">
                <a:solidFill>
                  <a:schemeClr val="tx1"/>
                </a:solidFill>
                <a:effectLst/>
                <a:latin typeface="+mn-lt"/>
                <a:ea typeface="+mn-ea"/>
                <a:cs typeface="+mn-cs"/>
              </a:rPr>
              <a:t>Benefits of Sunglasses</a:t>
            </a:r>
          </a:p>
          <a:p>
            <a:pPr fontAlgn="t"/>
            <a:r>
              <a:rPr lang="en-GB" sz="1200" b="0" i="0" kern="1200" dirty="0">
                <a:solidFill>
                  <a:schemeClr val="tx1"/>
                </a:solidFill>
                <a:effectLst/>
                <a:latin typeface="+mn-lt"/>
                <a:ea typeface="+mn-ea"/>
                <a:cs typeface="+mn-cs"/>
              </a:rPr>
              <a:t>Sunglasses help manage visual sensory overload, helping young people feel safer and less overwhelmed, support emotional regulation and participation.  </a:t>
            </a:r>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fontAlgn="t"/>
            <a:r>
              <a:rPr lang="en-GB" sz="1200" b="0" i="0" kern="1200" dirty="0">
                <a:solidFill>
                  <a:schemeClr val="tx1"/>
                </a:solidFill>
                <a:effectLst/>
                <a:latin typeface="+mn-lt"/>
                <a:ea typeface="+mn-ea"/>
                <a:cs typeface="+mn-cs"/>
              </a:rPr>
              <a:t>Using ear defenders or sunglasses can also:</a:t>
            </a:r>
          </a:p>
          <a:p>
            <a:pPr fontAlgn="t"/>
            <a:r>
              <a:rPr lang="en-GB" sz="1200" b="0" i="0" kern="1200" dirty="0">
                <a:solidFill>
                  <a:schemeClr val="tx1"/>
                </a:solidFill>
                <a:effectLst/>
                <a:latin typeface="+mn-lt"/>
                <a:ea typeface="+mn-ea"/>
                <a:cs typeface="+mn-cs"/>
              </a:rPr>
              <a:t>Increase a young person’s confidence</a:t>
            </a:r>
          </a:p>
          <a:p>
            <a:pPr fontAlgn="t"/>
            <a:r>
              <a:rPr lang="en-GB" sz="1200" b="0" i="0" kern="1200" dirty="0">
                <a:solidFill>
                  <a:schemeClr val="tx1"/>
                </a:solidFill>
                <a:effectLst/>
                <a:latin typeface="+mn-lt"/>
                <a:ea typeface="+mn-ea"/>
                <a:cs typeface="+mn-cs"/>
              </a:rPr>
              <a:t>Support self‑advocacy (“this helps me cope”)</a:t>
            </a:r>
          </a:p>
          <a:p>
            <a:pPr fontAlgn="t"/>
            <a:r>
              <a:rPr lang="en-GB" sz="1200" b="0" i="0" kern="1200" dirty="0">
                <a:solidFill>
                  <a:schemeClr val="tx1"/>
                </a:solidFill>
                <a:effectLst/>
                <a:latin typeface="+mn-lt"/>
                <a:ea typeface="+mn-ea"/>
                <a:cs typeface="+mn-cs"/>
              </a:rPr>
              <a:t>Reduce feelings of being judged or misunderstood</a:t>
            </a:r>
          </a:p>
          <a:p>
            <a:pPr fontAlgn="t"/>
            <a:r>
              <a:rPr lang="en-GB" sz="1200" b="0" i="0" kern="1200" dirty="0">
                <a:solidFill>
                  <a:schemeClr val="tx1"/>
                </a:solidFill>
                <a:effectLst/>
                <a:latin typeface="+mn-lt"/>
                <a:ea typeface="+mn-ea"/>
                <a:cs typeface="+mn-cs"/>
              </a:rPr>
              <a:t>Demonstrate that adults are listening and adapting</a:t>
            </a:r>
          </a:p>
          <a:p>
            <a:endParaRPr lang="en-GB" dirty="0"/>
          </a:p>
        </p:txBody>
      </p:sp>
      <p:sp>
        <p:nvSpPr>
          <p:cNvPr id="4" name="Slide Number Placeholder 3">
            <a:extLst>
              <a:ext uri="{FF2B5EF4-FFF2-40B4-BE49-F238E27FC236}">
                <a16:creationId xmlns:a16="http://schemas.microsoft.com/office/drawing/2014/main" id="{ADABE819-7CB7-4DF7-6CD5-AE8FD67C7CD1}"/>
              </a:ext>
            </a:extLst>
          </p:cNvPr>
          <p:cNvSpPr>
            <a:spLocks noGrp="1"/>
          </p:cNvSpPr>
          <p:nvPr>
            <p:ph type="sldNum" sz="quarter" idx="5"/>
          </p:nvPr>
        </p:nvSpPr>
        <p:spPr/>
        <p:txBody>
          <a:bodyPr/>
          <a:lstStyle/>
          <a:p>
            <a:fld id="{BC3307E1-B47E-4DFC-9B01-2EC90BB0B46E}" type="slidenum">
              <a:rPr lang="en-GB" smtClean="0"/>
              <a:t>12</a:t>
            </a:fld>
            <a:endParaRPr lang="en-GB"/>
          </a:p>
        </p:txBody>
      </p:sp>
    </p:spTree>
    <p:extLst>
      <p:ext uri="{BB962C8B-B14F-4D97-AF65-F5344CB8AC3E}">
        <p14:creationId xmlns:p14="http://schemas.microsoft.com/office/powerpoint/2010/main" val="3401867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9993C-970B-0D92-6936-F1ACAD09E5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1C20EA-96E4-1690-EB6F-F0A47ADCE5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333E16-F90D-3385-1506-0852CF76107E}"/>
              </a:ext>
            </a:extLst>
          </p:cNvPr>
          <p:cNvSpPr>
            <a:spLocks noGrp="1"/>
          </p:cNvSpPr>
          <p:nvPr>
            <p:ph type="body" idx="1"/>
          </p:nvPr>
        </p:nvSpPr>
        <p:spPr/>
        <p:txBody>
          <a:bodyPr/>
          <a:lstStyle/>
          <a:p>
            <a:pPr fontAlgn="t"/>
            <a:endParaRPr lang="en-GB" sz="1200" b="0" i="0" kern="1200">
              <a:solidFill>
                <a:schemeClr val="tx1"/>
              </a:solidFill>
              <a:effectLst/>
              <a:latin typeface="+mn-lt"/>
              <a:ea typeface="+mn-ea"/>
              <a:cs typeface="+mn-cs"/>
            </a:endParaRPr>
          </a:p>
          <a:p>
            <a:endParaRPr lang="en-GB"/>
          </a:p>
        </p:txBody>
      </p:sp>
      <p:sp>
        <p:nvSpPr>
          <p:cNvPr id="4" name="Slide Number Placeholder 3">
            <a:extLst>
              <a:ext uri="{FF2B5EF4-FFF2-40B4-BE49-F238E27FC236}">
                <a16:creationId xmlns:a16="http://schemas.microsoft.com/office/drawing/2014/main" id="{DF49C568-C955-B97B-267D-994076670E19}"/>
              </a:ext>
            </a:extLst>
          </p:cNvPr>
          <p:cNvSpPr>
            <a:spLocks noGrp="1"/>
          </p:cNvSpPr>
          <p:nvPr>
            <p:ph type="sldNum" sz="quarter" idx="5"/>
          </p:nvPr>
        </p:nvSpPr>
        <p:spPr/>
        <p:txBody>
          <a:bodyPr/>
          <a:lstStyle/>
          <a:p>
            <a:fld id="{BC3307E1-B47E-4DFC-9B01-2EC90BB0B46E}" type="slidenum">
              <a:rPr lang="en-GB" smtClean="0"/>
              <a:t>13</a:t>
            </a:fld>
            <a:endParaRPr lang="en-GB"/>
          </a:p>
        </p:txBody>
      </p:sp>
    </p:spTree>
    <p:extLst>
      <p:ext uri="{BB962C8B-B14F-4D97-AF65-F5344CB8AC3E}">
        <p14:creationId xmlns:p14="http://schemas.microsoft.com/office/powerpoint/2010/main" val="1529626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D72AD-B84B-43A6-41A0-702485790B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D0EE13-3DF2-7BC0-F9AC-3819E065F0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63608D-BC81-04F4-4960-AF2BA577A194}"/>
              </a:ext>
            </a:extLst>
          </p:cNvPr>
          <p:cNvSpPr>
            <a:spLocks noGrp="1"/>
          </p:cNvSpPr>
          <p:nvPr>
            <p:ph type="body" idx="1"/>
          </p:nvPr>
        </p:nvSpPr>
        <p:spPr/>
        <p:txBody>
          <a:bodyPr/>
          <a:lstStyle/>
          <a:p>
            <a:pPr fontAlgn="t"/>
            <a:endParaRPr lang="en-GB" sz="1200" b="0" i="0" kern="1200">
              <a:solidFill>
                <a:schemeClr val="tx1"/>
              </a:solidFill>
              <a:effectLst/>
              <a:latin typeface="+mn-lt"/>
              <a:ea typeface="+mn-ea"/>
              <a:cs typeface="+mn-cs"/>
            </a:endParaRPr>
          </a:p>
          <a:p>
            <a:pPr fontAlgn="t"/>
            <a:endParaRPr lang="en-GB" sz="1200" b="0" i="0" kern="1200">
              <a:solidFill>
                <a:schemeClr val="tx1"/>
              </a:solidFill>
              <a:effectLst/>
              <a:latin typeface="+mn-lt"/>
              <a:ea typeface="+mn-ea"/>
              <a:cs typeface="+mn-cs"/>
            </a:endParaRPr>
          </a:p>
          <a:p>
            <a:pPr fontAlgn="t"/>
            <a:endParaRPr lang="en-GB" sz="1200" b="0" i="0" kern="1200">
              <a:solidFill>
                <a:schemeClr val="tx1"/>
              </a:solidFill>
              <a:effectLst/>
              <a:latin typeface="+mn-lt"/>
              <a:ea typeface="+mn-ea"/>
              <a:cs typeface="+mn-cs"/>
            </a:endParaRPr>
          </a:p>
          <a:p>
            <a:pPr fontAlgn="t"/>
            <a:endParaRPr lang="en-GB" sz="1200" b="0" i="0" kern="1200">
              <a:solidFill>
                <a:schemeClr val="tx1"/>
              </a:solidFill>
              <a:effectLst/>
              <a:latin typeface="+mn-lt"/>
              <a:ea typeface="+mn-ea"/>
              <a:cs typeface="+mn-cs"/>
            </a:endParaRPr>
          </a:p>
          <a:p>
            <a:pPr fontAlgn="t"/>
            <a:endParaRPr lang="en-GB" sz="1200" b="0" i="0" kern="120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mn-lt"/>
              <a:ea typeface="+mn-ea"/>
              <a:cs typeface="+mn-cs"/>
            </a:endParaRPr>
          </a:p>
          <a:p>
            <a:pPr fontAlgn="t"/>
            <a:endParaRPr lang="en-GB" sz="1200" b="0" i="0" kern="1200">
              <a:solidFill>
                <a:schemeClr val="tx1"/>
              </a:solidFill>
              <a:effectLst/>
              <a:latin typeface="+mn-lt"/>
              <a:ea typeface="+mn-ea"/>
              <a:cs typeface="+mn-cs"/>
            </a:endParaRPr>
          </a:p>
          <a:p>
            <a:pPr fontAlgn="t"/>
            <a:endParaRPr lang="en-GB" sz="1200" b="0" i="0" kern="1200">
              <a:solidFill>
                <a:schemeClr val="tx1"/>
              </a:solidFill>
              <a:effectLst/>
              <a:latin typeface="+mn-lt"/>
              <a:ea typeface="+mn-ea"/>
              <a:cs typeface="+mn-cs"/>
            </a:endParaRPr>
          </a:p>
          <a:p>
            <a:pPr fontAlgn="t"/>
            <a:endParaRPr lang="en-GB" sz="1200" b="0" i="0" kern="1200">
              <a:solidFill>
                <a:schemeClr val="tx1"/>
              </a:solidFill>
              <a:effectLst/>
              <a:latin typeface="+mn-lt"/>
              <a:ea typeface="+mn-ea"/>
              <a:cs typeface="+mn-cs"/>
            </a:endParaRPr>
          </a:p>
          <a:p>
            <a:pPr fontAlgn="t"/>
            <a:endParaRPr lang="en-GB" sz="1200" b="0" i="0" kern="1200">
              <a:solidFill>
                <a:schemeClr val="tx1"/>
              </a:solidFill>
              <a:effectLst/>
              <a:latin typeface="+mn-lt"/>
              <a:ea typeface="+mn-ea"/>
              <a:cs typeface="+mn-cs"/>
            </a:endParaRPr>
          </a:p>
          <a:p>
            <a:pPr fontAlgn="t"/>
            <a:endParaRPr lang="en-GB" sz="1200" b="0" i="0" kern="1200">
              <a:solidFill>
                <a:schemeClr val="tx1"/>
              </a:solidFill>
              <a:effectLst/>
              <a:latin typeface="+mn-lt"/>
              <a:ea typeface="+mn-ea"/>
              <a:cs typeface="+mn-cs"/>
            </a:endParaRPr>
          </a:p>
          <a:p>
            <a:pPr fontAlgn="t"/>
            <a:endParaRPr lang="en-GB" sz="1200" b="0" i="0" kern="120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a:p>
            <a:endParaRPr lang="en-GB"/>
          </a:p>
        </p:txBody>
      </p:sp>
      <p:sp>
        <p:nvSpPr>
          <p:cNvPr id="4" name="Slide Number Placeholder 3">
            <a:extLst>
              <a:ext uri="{FF2B5EF4-FFF2-40B4-BE49-F238E27FC236}">
                <a16:creationId xmlns:a16="http://schemas.microsoft.com/office/drawing/2014/main" id="{714BFCC9-69F8-93AB-A954-7B0F4E1A5B55}"/>
              </a:ext>
            </a:extLst>
          </p:cNvPr>
          <p:cNvSpPr>
            <a:spLocks noGrp="1"/>
          </p:cNvSpPr>
          <p:nvPr>
            <p:ph type="sldNum" sz="quarter" idx="5"/>
          </p:nvPr>
        </p:nvSpPr>
        <p:spPr/>
        <p:txBody>
          <a:bodyPr/>
          <a:lstStyle/>
          <a:p>
            <a:fld id="{BC3307E1-B47E-4DFC-9B01-2EC90BB0B46E}" type="slidenum">
              <a:rPr lang="en-GB" smtClean="0"/>
              <a:t>14</a:t>
            </a:fld>
            <a:endParaRPr lang="en-GB"/>
          </a:p>
        </p:txBody>
      </p:sp>
    </p:spTree>
    <p:extLst>
      <p:ext uri="{BB962C8B-B14F-4D97-AF65-F5344CB8AC3E}">
        <p14:creationId xmlns:p14="http://schemas.microsoft.com/office/powerpoint/2010/main" val="3551492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03917-6EE5-A711-713C-A96B33F9CD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11D5CD-E15D-8751-9464-013FB6205E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434B06-7ABD-07F2-D665-4921AB203C1A}"/>
              </a:ext>
            </a:extLst>
          </p:cNvPr>
          <p:cNvSpPr>
            <a:spLocks noGrp="1"/>
          </p:cNvSpPr>
          <p:nvPr>
            <p:ph type="body" idx="1"/>
          </p:nvPr>
        </p:nvSpPr>
        <p:spPr/>
        <p:txBody>
          <a:bodyPr/>
          <a:lstStyle/>
          <a:p>
            <a:pPr fontAlgn="t"/>
            <a:endParaRPr lang="en-GB"/>
          </a:p>
        </p:txBody>
      </p:sp>
      <p:sp>
        <p:nvSpPr>
          <p:cNvPr id="4" name="Slide Number Placeholder 3">
            <a:extLst>
              <a:ext uri="{FF2B5EF4-FFF2-40B4-BE49-F238E27FC236}">
                <a16:creationId xmlns:a16="http://schemas.microsoft.com/office/drawing/2014/main" id="{9765608B-0C14-1F0D-3E55-61E3254DD813}"/>
              </a:ext>
            </a:extLst>
          </p:cNvPr>
          <p:cNvSpPr>
            <a:spLocks noGrp="1"/>
          </p:cNvSpPr>
          <p:nvPr>
            <p:ph type="sldNum" sz="quarter" idx="5"/>
          </p:nvPr>
        </p:nvSpPr>
        <p:spPr/>
        <p:txBody>
          <a:bodyPr/>
          <a:lstStyle/>
          <a:p>
            <a:fld id="{BC3307E1-B47E-4DFC-9B01-2EC90BB0B46E}" type="slidenum">
              <a:rPr lang="en-GB" smtClean="0"/>
              <a:t>15</a:t>
            </a:fld>
            <a:endParaRPr lang="en-GB"/>
          </a:p>
        </p:txBody>
      </p:sp>
    </p:spTree>
    <p:extLst>
      <p:ext uri="{BB962C8B-B14F-4D97-AF65-F5344CB8AC3E}">
        <p14:creationId xmlns:p14="http://schemas.microsoft.com/office/powerpoint/2010/main" val="2901072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B967E-EF56-B17B-5923-40E3F91EEE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3E8B0E-FA5D-791F-896C-756E766FDB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0E9B02-1ED8-2930-403A-1EE9C7BCFDCC}"/>
              </a:ext>
            </a:extLst>
          </p:cNvPr>
          <p:cNvSpPr>
            <a:spLocks noGrp="1"/>
          </p:cNvSpPr>
          <p:nvPr>
            <p:ph type="body" idx="1"/>
          </p:nvPr>
        </p:nvSpPr>
        <p:spPr/>
        <p:txBody>
          <a:bodyPr/>
          <a:lstStyle/>
          <a:p>
            <a:r>
              <a:rPr lang="en-GB"/>
              <a:t>White Board 6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A whiteboard can be a powerful </a:t>
            </a:r>
            <a:r>
              <a:rPr lang="en-GB" sz="1200" b="1" i="0" kern="1200">
                <a:solidFill>
                  <a:schemeClr val="tx1"/>
                </a:solidFill>
                <a:effectLst/>
                <a:latin typeface="+mn-lt"/>
                <a:ea typeface="+mn-ea"/>
                <a:cs typeface="+mn-cs"/>
              </a:rPr>
              <a:t>low‑tech, high‑impact tool</a:t>
            </a:r>
            <a:r>
              <a:rPr lang="en-GB" sz="1200" b="0" i="0" kern="1200">
                <a:solidFill>
                  <a:schemeClr val="tx1"/>
                </a:solidFill>
                <a:effectLst/>
                <a:latin typeface="+mn-lt"/>
                <a:ea typeface="+mn-ea"/>
                <a:cs typeface="+mn-cs"/>
              </a:rPr>
              <a:t>. Used well, it helps children and young people </a:t>
            </a:r>
            <a:r>
              <a:rPr lang="en-GB" sz="1200" b="1" i="0" kern="1200">
                <a:solidFill>
                  <a:schemeClr val="tx1"/>
                </a:solidFill>
                <a:effectLst/>
                <a:latin typeface="+mn-lt"/>
                <a:ea typeface="+mn-ea"/>
                <a:cs typeface="+mn-cs"/>
              </a:rPr>
              <a:t>feel safer, more in control, and more able to understand and participate</a:t>
            </a:r>
            <a:r>
              <a:rPr lang="en-GB" sz="1200" b="0" i="0" kern="1200">
                <a:solidFill>
                  <a:schemeClr val="tx1"/>
                </a:solidFill>
                <a:effectLst/>
                <a:latin typeface="+mn-lt"/>
                <a:ea typeface="+mn-ea"/>
                <a:cs typeface="+mn-cs"/>
              </a:rPr>
              <a:t>, especially when emotions run high or language feels overwhelming.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a:solidFill>
                <a:schemeClr val="tx1"/>
              </a:solidFill>
              <a:effectLst/>
              <a:latin typeface="+mn-lt"/>
              <a:ea typeface="+mn-ea"/>
              <a:cs typeface="+mn-cs"/>
            </a:endParaRPr>
          </a:p>
          <a:p>
            <a:pPr fontAlgn="t"/>
            <a:r>
              <a:rPr lang="en-GB" sz="1200" b="1" i="0" kern="1200">
                <a:solidFill>
                  <a:schemeClr val="tx1"/>
                </a:solidFill>
                <a:effectLst/>
                <a:latin typeface="+mn-lt"/>
                <a:ea typeface="+mn-ea"/>
                <a:cs typeface="+mn-cs"/>
              </a:rPr>
              <a:t>Trauma can affect:</a:t>
            </a:r>
          </a:p>
          <a:p>
            <a:pPr marL="171450" indent="-171450" fontAlgn="t">
              <a:buFont typeface="Arial" panose="020B0604020202020204" pitchFamily="34" charset="0"/>
              <a:buChar char="•"/>
            </a:pPr>
            <a:r>
              <a:rPr lang="en-GB" sz="1200" b="0" i="0" kern="1200">
                <a:solidFill>
                  <a:schemeClr val="tx1"/>
                </a:solidFill>
                <a:effectLst/>
                <a:latin typeface="+mn-lt"/>
                <a:ea typeface="+mn-ea"/>
                <a:cs typeface="+mn-cs"/>
              </a:rPr>
              <a:t>Memory and processing</a:t>
            </a:r>
          </a:p>
          <a:p>
            <a:pPr marL="171450" indent="-171450" fontAlgn="t">
              <a:buFont typeface="Arial" panose="020B0604020202020204" pitchFamily="34" charset="0"/>
              <a:buChar char="•"/>
            </a:pPr>
            <a:r>
              <a:rPr lang="en-GB" sz="1200" b="0" i="0" kern="1200">
                <a:solidFill>
                  <a:schemeClr val="tx1"/>
                </a:solidFill>
                <a:effectLst/>
                <a:latin typeface="+mn-lt"/>
                <a:ea typeface="+mn-ea"/>
                <a:cs typeface="+mn-cs"/>
              </a:rPr>
              <a:t>Attention and comprehension</a:t>
            </a:r>
          </a:p>
          <a:p>
            <a:pPr marL="171450" indent="-171450" fontAlgn="t">
              <a:buFont typeface="Arial" panose="020B0604020202020204" pitchFamily="34" charset="0"/>
              <a:buChar char="•"/>
            </a:pPr>
            <a:r>
              <a:rPr lang="en-GB" sz="1200" b="0" i="0" kern="1200">
                <a:solidFill>
                  <a:schemeClr val="tx1"/>
                </a:solidFill>
                <a:effectLst/>
                <a:latin typeface="+mn-lt"/>
                <a:ea typeface="+mn-ea"/>
                <a:cs typeface="+mn-cs"/>
              </a:rPr>
              <a:t>Ability to speak under pressure</a:t>
            </a:r>
          </a:p>
          <a:p>
            <a:pPr marL="171450" indent="-171450" fontAlgn="t">
              <a:buFont typeface="Arial" panose="020B0604020202020204" pitchFamily="34" charset="0"/>
              <a:buChar char="•"/>
            </a:pPr>
            <a:endParaRPr lang="en-GB" sz="1200" b="0" i="0" kern="1200">
              <a:solidFill>
                <a:schemeClr val="tx1"/>
              </a:solidFill>
              <a:effectLst/>
              <a:latin typeface="+mn-lt"/>
              <a:ea typeface="+mn-ea"/>
              <a:cs typeface="+mn-cs"/>
            </a:endParaRPr>
          </a:p>
          <a:p>
            <a:pPr fontAlgn="t"/>
            <a:r>
              <a:rPr lang="en-GB" sz="1200" b="1" i="0" kern="1200">
                <a:solidFill>
                  <a:schemeClr val="tx1"/>
                </a:solidFill>
                <a:effectLst/>
                <a:latin typeface="+mn-lt"/>
                <a:ea typeface="+mn-ea"/>
                <a:cs typeface="+mn-cs"/>
              </a:rPr>
              <a:t>A whiteboard supports trauma‑informed practice by:</a:t>
            </a:r>
          </a:p>
          <a:p>
            <a:pPr marL="171450" indent="-171450" fontAlgn="t">
              <a:buFont typeface="Arial" panose="020B0604020202020204" pitchFamily="34" charset="0"/>
              <a:buChar char="•"/>
            </a:pPr>
            <a:r>
              <a:rPr lang="en-GB" sz="1200" b="0" i="0" kern="1200">
                <a:solidFill>
                  <a:schemeClr val="tx1"/>
                </a:solidFill>
                <a:effectLst/>
                <a:latin typeface="+mn-lt"/>
                <a:ea typeface="+mn-ea"/>
                <a:cs typeface="+mn-cs"/>
              </a:rPr>
              <a:t>Slowing conversations down</a:t>
            </a:r>
          </a:p>
          <a:p>
            <a:pPr marL="171450" indent="-171450" fontAlgn="t">
              <a:buFont typeface="Arial" panose="020B0604020202020204" pitchFamily="34" charset="0"/>
              <a:buChar char="•"/>
            </a:pPr>
            <a:r>
              <a:rPr lang="en-GB" sz="1200" b="0" i="0" kern="1200">
                <a:solidFill>
                  <a:schemeClr val="tx1"/>
                </a:solidFill>
                <a:effectLst/>
                <a:latin typeface="+mn-lt"/>
                <a:ea typeface="+mn-ea"/>
                <a:cs typeface="+mn-cs"/>
              </a:rPr>
              <a:t>Making information visible, predictable, and concrete</a:t>
            </a:r>
          </a:p>
          <a:p>
            <a:pPr marL="171450" indent="-171450" fontAlgn="t">
              <a:buFont typeface="Arial" panose="020B0604020202020204" pitchFamily="34" charset="0"/>
              <a:buChar char="•"/>
            </a:pPr>
            <a:r>
              <a:rPr lang="en-GB" sz="1200" b="0" i="0" kern="1200">
                <a:solidFill>
                  <a:schemeClr val="tx1"/>
                </a:solidFill>
                <a:effectLst/>
                <a:latin typeface="+mn-lt"/>
                <a:ea typeface="+mn-ea"/>
                <a:cs typeface="+mn-cs"/>
              </a:rPr>
              <a:t>Reducing the pressure to rely only on spoken words</a:t>
            </a:r>
          </a:p>
          <a:p>
            <a:pPr marL="171450" indent="-171450" fontAlgn="t">
              <a:buFont typeface="Arial" panose="020B0604020202020204" pitchFamily="34" charset="0"/>
              <a:buChar char="•"/>
            </a:pPr>
            <a:r>
              <a:rPr lang="en-GB" sz="1200" b="0" i="0" kern="1200">
                <a:solidFill>
                  <a:schemeClr val="tx1"/>
                </a:solidFill>
                <a:effectLst/>
                <a:latin typeface="+mn-lt"/>
                <a:ea typeface="+mn-ea"/>
                <a:cs typeface="+mn-cs"/>
              </a:rPr>
              <a:t>Supporting choice, control, and transparency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a:solidFill>
                <a:schemeClr val="tx1"/>
              </a:solidFill>
              <a:effectLst/>
              <a:latin typeface="+mn-lt"/>
              <a:ea typeface="+mn-ea"/>
              <a:cs typeface="+mn-cs"/>
            </a:endParaRPr>
          </a:p>
          <a:p>
            <a:endParaRPr lang="en-GB"/>
          </a:p>
          <a:p>
            <a:endParaRPr lang="en-GB"/>
          </a:p>
        </p:txBody>
      </p:sp>
      <p:sp>
        <p:nvSpPr>
          <p:cNvPr id="4" name="Slide Number Placeholder 3">
            <a:extLst>
              <a:ext uri="{FF2B5EF4-FFF2-40B4-BE49-F238E27FC236}">
                <a16:creationId xmlns:a16="http://schemas.microsoft.com/office/drawing/2014/main" id="{7E613BFE-DE41-4B07-4687-CD9359C988BF}"/>
              </a:ext>
            </a:extLst>
          </p:cNvPr>
          <p:cNvSpPr>
            <a:spLocks noGrp="1"/>
          </p:cNvSpPr>
          <p:nvPr>
            <p:ph type="sldNum" sz="quarter" idx="5"/>
          </p:nvPr>
        </p:nvSpPr>
        <p:spPr/>
        <p:txBody>
          <a:bodyPr/>
          <a:lstStyle/>
          <a:p>
            <a:fld id="{BC3307E1-B47E-4DFC-9B01-2EC90BB0B46E}" type="slidenum">
              <a:rPr lang="en-GB" smtClean="0"/>
              <a:t>3</a:t>
            </a:fld>
            <a:endParaRPr lang="en-GB"/>
          </a:p>
        </p:txBody>
      </p:sp>
    </p:spTree>
    <p:extLst>
      <p:ext uri="{BB962C8B-B14F-4D97-AF65-F5344CB8AC3E}">
        <p14:creationId xmlns:p14="http://schemas.microsoft.com/office/powerpoint/2010/main" val="2728979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9C6EB-ACA5-A458-4B46-3EAD08DB7B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B248DB-3B4D-6BF6-BC91-211EC09162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E159BA-F24F-F09E-143F-30AD229BD66F}"/>
              </a:ext>
            </a:extLst>
          </p:cNvPr>
          <p:cNvSpPr>
            <a:spLocks noGrp="1"/>
          </p:cNvSpPr>
          <p:nvPr>
            <p:ph type="body" idx="1"/>
          </p:nvPr>
        </p:nvSpPr>
        <p:spPr/>
        <p:txBody>
          <a:bodyPr/>
          <a:lstStyle/>
          <a:p>
            <a:r>
              <a:rPr lang="en-GB" dirty="0"/>
              <a:t>Emotion Cards 6+</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The Bears Emotion Cards</a:t>
            </a:r>
            <a:r>
              <a:rPr lang="en-GB" sz="1200" b="0" i="0" kern="1200" dirty="0">
                <a:solidFill>
                  <a:schemeClr val="tx1"/>
                </a:solidFill>
                <a:effectLst/>
                <a:latin typeface="+mn-lt"/>
                <a:ea typeface="+mn-ea"/>
                <a:cs typeface="+mn-cs"/>
              </a:rPr>
              <a:t> are a set of </a:t>
            </a:r>
            <a:r>
              <a:rPr lang="en-GB" sz="1200" b="1" i="0" kern="1200" dirty="0">
                <a:solidFill>
                  <a:schemeClr val="tx1"/>
                </a:solidFill>
                <a:effectLst/>
                <a:latin typeface="+mn-lt"/>
                <a:ea typeface="+mn-ea"/>
                <a:cs typeface="+mn-cs"/>
              </a:rPr>
              <a:t>48 illustrated bear cards</a:t>
            </a:r>
            <a:r>
              <a:rPr lang="en-GB" sz="1200" b="0" i="0" kern="1200" dirty="0">
                <a:solidFill>
                  <a:schemeClr val="tx1"/>
                </a:solidFill>
                <a:effectLst/>
                <a:latin typeface="+mn-lt"/>
                <a:ea typeface="+mn-ea"/>
                <a:cs typeface="+mn-cs"/>
              </a:rPr>
              <a:t> designed to help individuals, especially children, explore and communicate their emotions effectively. These cards depict a wide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range of feelings, from joy and excitement to fear and frustration.</a:t>
            </a:r>
            <a:r>
              <a:rPr lang="en-GB" dirty="0"/>
              <a:t> The Bears are useful for young children; each card has a different emotion included.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fontAlgn="t"/>
            <a:r>
              <a:rPr lang="en-GB" sz="1200" b="1" i="0" kern="1200" dirty="0">
                <a:solidFill>
                  <a:schemeClr val="tx1"/>
                </a:solidFill>
                <a:effectLst/>
                <a:latin typeface="+mn-lt"/>
                <a:ea typeface="+mn-ea"/>
                <a:cs typeface="+mn-cs"/>
              </a:rPr>
              <a:t>How to Use The Bears Emotion Cards</a:t>
            </a:r>
          </a:p>
          <a:p>
            <a:pPr fontAlgn="t"/>
            <a:r>
              <a:rPr lang="en-GB" sz="1200" b="1" i="0" kern="1200" dirty="0">
                <a:solidFill>
                  <a:schemeClr val="tx1"/>
                </a:solidFill>
                <a:effectLst/>
                <a:latin typeface="+mn-lt"/>
                <a:ea typeface="+mn-ea"/>
                <a:cs typeface="+mn-cs"/>
              </a:rPr>
              <a:t>Emotional Check‑In</a:t>
            </a:r>
          </a:p>
          <a:p>
            <a:pPr fontAlgn="t"/>
            <a:r>
              <a:rPr lang="en-GB" sz="1200" b="0" i="0" kern="1200" dirty="0">
                <a:solidFill>
                  <a:schemeClr val="tx1"/>
                </a:solidFill>
                <a:effectLst/>
                <a:latin typeface="+mn-lt"/>
                <a:ea typeface="+mn-ea"/>
                <a:cs typeface="+mn-cs"/>
              </a:rPr>
              <a:t>Ask:</a:t>
            </a:r>
          </a:p>
          <a:p>
            <a:pPr fontAlgn="t"/>
            <a:r>
              <a:rPr lang="en-GB" sz="1200" b="0" i="0" kern="1200" dirty="0">
                <a:solidFill>
                  <a:schemeClr val="tx1"/>
                </a:solidFill>
                <a:effectLst/>
                <a:latin typeface="+mn-lt"/>
                <a:ea typeface="+mn-ea"/>
                <a:cs typeface="+mn-cs"/>
              </a:rPr>
              <a:t>“Pick a bear that shows how you’re feeling right now.”</a:t>
            </a:r>
          </a:p>
          <a:p>
            <a:pPr fontAlgn="t"/>
            <a:r>
              <a:rPr lang="en-GB" sz="1200" b="0" i="0" kern="1200" dirty="0">
                <a:solidFill>
                  <a:schemeClr val="tx1"/>
                </a:solidFill>
                <a:effectLst/>
                <a:latin typeface="+mn-lt"/>
                <a:ea typeface="+mn-ea"/>
                <a:cs typeface="+mn-cs"/>
              </a:rPr>
              <a:t>No explanation is required. The choice alone gives you valuable information.</a:t>
            </a:r>
          </a:p>
          <a:p>
            <a:pPr fontAlgn="t"/>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fontAlgn="t"/>
            <a:r>
              <a:rPr lang="en-GB" sz="1200" b="1" i="0" kern="1200" dirty="0">
                <a:solidFill>
                  <a:schemeClr val="tx1"/>
                </a:solidFill>
                <a:effectLst/>
                <a:latin typeface="+mn-lt"/>
                <a:ea typeface="+mn-ea"/>
                <a:cs typeface="+mn-cs"/>
              </a:rPr>
              <a:t>Talking About Experiences</a:t>
            </a:r>
          </a:p>
          <a:p>
            <a:pPr fontAlgn="t"/>
            <a:r>
              <a:rPr lang="en-GB" sz="1200" b="0" i="0" kern="1200" dirty="0">
                <a:solidFill>
                  <a:schemeClr val="tx1"/>
                </a:solidFill>
                <a:effectLst/>
                <a:latin typeface="+mn-lt"/>
                <a:ea typeface="+mn-ea"/>
                <a:cs typeface="+mn-cs"/>
              </a:rPr>
              <a:t>Prompts can include:</a:t>
            </a:r>
          </a:p>
          <a:p>
            <a:pPr fontAlgn="t"/>
            <a:r>
              <a:rPr lang="en-GB" sz="1200" b="0" i="0" kern="1200" dirty="0">
                <a:solidFill>
                  <a:schemeClr val="tx1"/>
                </a:solidFill>
                <a:effectLst/>
                <a:latin typeface="+mn-lt"/>
                <a:ea typeface="+mn-ea"/>
                <a:cs typeface="+mn-cs"/>
              </a:rPr>
              <a:t>“This bear feels like me when…”</a:t>
            </a:r>
          </a:p>
          <a:p>
            <a:pPr fontAlgn="t"/>
            <a:r>
              <a:rPr lang="en-GB" sz="1200" b="0" i="0" kern="1200" dirty="0">
                <a:solidFill>
                  <a:schemeClr val="tx1"/>
                </a:solidFill>
                <a:effectLst/>
                <a:latin typeface="+mn-lt"/>
                <a:ea typeface="+mn-ea"/>
                <a:cs typeface="+mn-cs"/>
              </a:rPr>
              <a:t>“This bear might need…”</a:t>
            </a:r>
          </a:p>
          <a:p>
            <a:pPr fontAlgn="t"/>
            <a:r>
              <a:rPr lang="en-GB" sz="1200" b="0" i="0" kern="1200" dirty="0">
                <a:solidFill>
                  <a:schemeClr val="tx1"/>
                </a:solidFill>
                <a:effectLst/>
                <a:latin typeface="+mn-lt"/>
                <a:ea typeface="+mn-ea"/>
                <a:cs typeface="+mn-cs"/>
              </a:rPr>
              <a:t>“This bear is feeling this way because…”</a:t>
            </a:r>
          </a:p>
          <a:p>
            <a:pPr fontAlgn="t"/>
            <a:r>
              <a:rPr lang="en-GB" sz="1200" b="0" i="0" kern="1200" dirty="0">
                <a:solidFill>
                  <a:schemeClr val="tx1"/>
                </a:solidFill>
                <a:effectLst/>
                <a:latin typeface="+mn-lt"/>
                <a:ea typeface="+mn-ea"/>
                <a:cs typeface="+mn-cs"/>
              </a:rPr>
              <a:t>Talking about the bear often feels safer than talking about self directly.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a:extLst>
              <a:ext uri="{FF2B5EF4-FFF2-40B4-BE49-F238E27FC236}">
                <a16:creationId xmlns:a16="http://schemas.microsoft.com/office/drawing/2014/main" id="{8AFF58D6-CD4E-170F-C51C-7AD15F63650C}"/>
              </a:ext>
            </a:extLst>
          </p:cNvPr>
          <p:cNvSpPr>
            <a:spLocks noGrp="1"/>
          </p:cNvSpPr>
          <p:nvPr>
            <p:ph type="sldNum" sz="quarter" idx="5"/>
          </p:nvPr>
        </p:nvSpPr>
        <p:spPr/>
        <p:txBody>
          <a:bodyPr/>
          <a:lstStyle/>
          <a:p>
            <a:fld id="{BC3307E1-B47E-4DFC-9B01-2EC90BB0B46E}" type="slidenum">
              <a:rPr lang="en-GB" smtClean="0"/>
              <a:t>4</a:t>
            </a:fld>
            <a:endParaRPr lang="en-GB"/>
          </a:p>
        </p:txBody>
      </p:sp>
    </p:spTree>
    <p:extLst>
      <p:ext uri="{BB962C8B-B14F-4D97-AF65-F5344CB8AC3E}">
        <p14:creationId xmlns:p14="http://schemas.microsoft.com/office/powerpoint/2010/main" val="4163566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E9EFE-F0AA-708E-E616-B5B996272A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CEB5D0-1D3A-040A-8AEF-D1446ABA6A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AF9883-9EC0-55AA-2ACE-352B2DA617F5}"/>
              </a:ext>
            </a:extLst>
          </p:cNvPr>
          <p:cNvSpPr>
            <a:spLocks noGrp="1"/>
          </p:cNvSpPr>
          <p:nvPr>
            <p:ph type="body" idx="1"/>
          </p:nvPr>
        </p:nvSpPr>
        <p:spPr/>
        <p:txBody>
          <a:bodyPr/>
          <a:lstStyle/>
          <a:p>
            <a:r>
              <a:rPr lang="en-GB" b="1"/>
              <a:t>Conversation Cubes 6+</a:t>
            </a:r>
          </a:p>
          <a:p>
            <a:endParaRPr lang="en-GB" b="1"/>
          </a:p>
          <a:p>
            <a:r>
              <a:rPr lang="en-GB"/>
              <a:t>Engaging conversation starters to help young people get talking/ice breaker.</a:t>
            </a:r>
          </a:p>
          <a:p>
            <a:r>
              <a:rPr lang="en-GB"/>
              <a:t>There are 36 questions across six colourful cubes.</a:t>
            </a:r>
          </a:p>
          <a:p>
            <a:endParaRPr lang="en-GB"/>
          </a:p>
          <a:p>
            <a:pPr fontAlgn="t"/>
            <a:r>
              <a:rPr lang="en-GB" sz="1200" b="1" i="0" kern="1200">
                <a:solidFill>
                  <a:schemeClr val="tx1"/>
                </a:solidFill>
                <a:effectLst/>
                <a:latin typeface="+mn-lt"/>
                <a:ea typeface="+mn-ea"/>
                <a:cs typeface="+mn-cs"/>
              </a:rPr>
              <a:t>Conversation cubes</a:t>
            </a:r>
            <a:r>
              <a:rPr lang="en-GB" sz="1200" b="0" i="0" kern="1200">
                <a:solidFill>
                  <a:schemeClr val="tx1"/>
                </a:solidFill>
                <a:effectLst/>
                <a:latin typeface="+mn-lt"/>
                <a:ea typeface="+mn-ea"/>
                <a:cs typeface="+mn-cs"/>
              </a:rPr>
              <a:t> are soft or card dice with prompts on each face. When rolled, the prompt guides discussion, reflection, or sharing. They provide a </a:t>
            </a:r>
            <a:r>
              <a:rPr lang="en-GB" sz="1200" b="1" i="0" kern="1200">
                <a:solidFill>
                  <a:schemeClr val="tx1"/>
                </a:solidFill>
                <a:effectLst/>
                <a:latin typeface="+mn-lt"/>
                <a:ea typeface="+mn-ea"/>
                <a:cs typeface="+mn-cs"/>
              </a:rPr>
              <a:t>structured but playful way</a:t>
            </a:r>
            <a:r>
              <a:rPr lang="en-GB" sz="1200" b="0" i="0" kern="1200">
                <a:solidFill>
                  <a:schemeClr val="tx1"/>
                </a:solidFill>
                <a:effectLst/>
                <a:latin typeface="+mn-lt"/>
                <a:ea typeface="+mn-ea"/>
                <a:cs typeface="+mn-cs"/>
              </a:rPr>
              <a:t> to support communication, participation, and thinking.</a:t>
            </a:r>
          </a:p>
          <a:p>
            <a:pPr fontAlgn="t"/>
            <a:endParaRPr lang="en-GB" sz="1200" b="0" i="0" kern="1200">
              <a:solidFill>
                <a:schemeClr val="tx1"/>
              </a:solidFill>
              <a:effectLst/>
              <a:latin typeface="+mn-lt"/>
              <a:ea typeface="+mn-ea"/>
              <a:cs typeface="+mn-cs"/>
            </a:endParaRPr>
          </a:p>
          <a:p>
            <a:pPr fontAlgn="t"/>
            <a:r>
              <a:rPr lang="en-GB" sz="1200" b="0" i="0" kern="1200">
                <a:solidFill>
                  <a:schemeClr val="tx1"/>
                </a:solidFill>
                <a:effectLst/>
                <a:latin typeface="+mn-lt"/>
                <a:ea typeface="+mn-ea"/>
                <a:cs typeface="+mn-cs"/>
              </a:rPr>
              <a:t>They are especially effective for children and young people who may find open‑ended questions difficult.</a:t>
            </a:r>
          </a:p>
          <a:p>
            <a:endParaRPr lang="en-GB"/>
          </a:p>
          <a:p>
            <a:pPr fontAlgn="t"/>
            <a:r>
              <a:rPr lang="en-GB" sz="1200" b="1" i="0" kern="1200">
                <a:solidFill>
                  <a:schemeClr val="tx1"/>
                </a:solidFill>
                <a:effectLst/>
                <a:latin typeface="+mn-lt"/>
                <a:ea typeface="+mn-ea"/>
                <a:cs typeface="+mn-cs"/>
              </a:rPr>
              <a:t>How to Use</a:t>
            </a:r>
          </a:p>
          <a:p>
            <a:pPr fontAlgn="t"/>
            <a:r>
              <a:rPr lang="en-GB" sz="1200" b="0" i="0" kern="1200">
                <a:solidFill>
                  <a:schemeClr val="tx1"/>
                </a:solidFill>
                <a:effectLst/>
                <a:latin typeface="+mn-lt"/>
                <a:ea typeface="+mn-ea"/>
                <a:cs typeface="+mn-cs"/>
              </a:rPr>
              <a:t>Roll the cube</a:t>
            </a:r>
          </a:p>
          <a:p>
            <a:pPr fontAlgn="t"/>
            <a:r>
              <a:rPr lang="en-GB" sz="1200" b="0" i="0" kern="1200">
                <a:solidFill>
                  <a:schemeClr val="tx1"/>
                </a:solidFill>
                <a:effectLst/>
                <a:latin typeface="+mn-lt"/>
                <a:ea typeface="+mn-ea"/>
                <a:cs typeface="+mn-cs"/>
              </a:rPr>
              <a:t>Read the prompt aloud</a:t>
            </a:r>
          </a:p>
          <a:p>
            <a:pPr fontAlgn="t"/>
            <a:r>
              <a:rPr lang="en-GB" sz="1200" b="0" i="0" kern="1200">
                <a:solidFill>
                  <a:schemeClr val="tx1"/>
                </a:solidFill>
                <a:effectLst/>
                <a:latin typeface="+mn-lt"/>
                <a:ea typeface="+mn-ea"/>
                <a:cs typeface="+mn-cs"/>
              </a:rPr>
              <a:t>Give thinking time</a:t>
            </a:r>
          </a:p>
          <a:p>
            <a:pPr fontAlgn="t"/>
            <a:r>
              <a:rPr lang="en-GB" sz="1200" b="0" i="0" kern="1200">
                <a:solidFill>
                  <a:schemeClr val="tx1"/>
                </a:solidFill>
                <a:effectLst/>
                <a:latin typeface="+mn-lt"/>
                <a:ea typeface="+mn-ea"/>
                <a:cs typeface="+mn-cs"/>
              </a:rPr>
              <a:t>Share in words, drawing, or gesture</a:t>
            </a:r>
          </a:p>
          <a:p>
            <a:pPr fontAlgn="t"/>
            <a:r>
              <a:rPr lang="en-GB" sz="1200" b="0" i="0" kern="1200">
                <a:solidFill>
                  <a:schemeClr val="tx1"/>
                </a:solidFill>
                <a:effectLst/>
                <a:latin typeface="+mn-lt"/>
                <a:ea typeface="+mn-ea"/>
                <a:cs typeface="+mn-cs"/>
              </a:rPr>
              <a:t>Passing is always allowed</a:t>
            </a:r>
          </a:p>
          <a:p>
            <a:pPr fontAlgn="t"/>
            <a:r>
              <a:rPr lang="en-GB" sz="1200" b="0" i="1" kern="1200">
                <a:solidFill>
                  <a:schemeClr val="tx1"/>
                </a:solidFill>
                <a:effectLst/>
                <a:latin typeface="+mn-lt"/>
                <a:ea typeface="+mn-ea"/>
                <a:cs typeface="+mn-cs"/>
              </a:rPr>
              <a:t>Key message:</a:t>
            </a:r>
            <a:r>
              <a:rPr lang="en-GB" sz="1200" b="0" i="0" kern="1200">
                <a:solidFill>
                  <a:schemeClr val="tx1"/>
                </a:solidFill>
                <a:effectLst/>
                <a:latin typeface="+mn-lt"/>
                <a:ea typeface="+mn-ea"/>
                <a:cs typeface="+mn-cs"/>
              </a:rPr>
              <a:t> </a:t>
            </a:r>
            <a:r>
              <a:rPr lang="en-GB" sz="1200" b="1" i="0" kern="1200">
                <a:solidFill>
                  <a:schemeClr val="tx1"/>
                </a:solidFill>
                <a:effectLst/>
                <a:latin typeface="+mn-lt"/>
                <a:ea typeface="+mn-ea"/>
                <a:cs typeface="+mn-cs"/>
              </a:rPr>
              <a:t>You don’t have to answer every question.</a:t>
            </a:r>
            <a:endParaRPr lang="en-GB" sz="1200" b="0" i="0" kern="1200">
              <a:solidFill>
                <a:schemeClr val="tx1"/>
              </a:solidFill>
              <a:effectLst/>
              <a:latin typeface="+mn-lt"/>
              <a:ea typeface="+mn-ea"/>
              <a:cs typeface="+mn-cs"/>
            </a:endParaRPr>
          </a:p>
          <a:p>
            <a:endParaRPr lang="en-GB"/>
          </a:p>
          <a:p>
            <a:endParaRPr lang="en-GB"/>
          </a:p>
          <a:p>
            <a:endParaRPr lang="en-GB"/>
          </a:p>
          <a:p>
            <a:endParaRPr lang="en-GB"/>
          </a:p>
          <a:p>
            <a:endParaRPr lang="en-GB"/>
          </a:p>
          <a:p>
            <a:endParaRPr lang="en-GB"/>
          </a:p>
          <a:p>
            <a:endParaRPr lang="en-GB"/>
          </a:p>
        </p:txBody>
      </p:sp>
      <p:sp>
        <p:nvSpPr>
          <p:cNvPr id="4" name="Slide Number Placeholder 3">
            <a:extLst>
              <a:ext uri="{FF2B5EF4-FFF2-40B4-BE49-F238E27FC236}">
                <a16:creationId xmlns:a16="http://schemas.microsoft.com/office/drawing/2014/main" id="{B01392F5-F168-5BC3-0D52-87337FDD6855}"/>
              </a:ext>
            </a:extLst>
          </p:cNvPr>
          <p:cNvSpPr>
            <a:spLocks noGrp="1"/>
          </p:cNvSpPr>
          <p:nvPr>
            <p:ph type="sldNum" sz="quarter" idx="5"/>
          </p:nvPr>
        </p:nvSpPr>
        <p:spPr/>
        <p:txBody>
          <a:bodyPr/>
          <a:lstStyle/>
          <a:p>
            <a:fld id="{BC3307E1-B47E-4DFC-9B01-2EC90BB0B46E}" type="slidenum">
              <a:rPr lang="en-GB" smtClean="0"/>
              <a:t>5</a:t>
            </a:fld>
            <a:endParaRPr lang="en-GB"/>
          </a:p>
        </p:txBody>
      </p:sp>
    </p:spTree>
    <p:extLst>
      <p:ext uri="{BB962C8B-B14F-4D97-AF65-F5344CB8AC3E}">
        <p14:creationId xmlns:p14="http://schemas.microsoft.com/office/powerpoint/2010/main" val="2611173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A948A-6A7F-B3AC-2652-CEEB86D4BC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DE71BA-F752-5D11-A146-A5B23073BA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4C267F-B68E-DE00-6ABD-C33032658B0A}"/>
              </a:ext>
            </a:extLst>
          </p:cNvPr>
          <p:cNvSpPr>
            <a:spLocks noGrp="1"/>
          </p:cNvSpPr>
          <p:nvPr>
            <p:ph type="body" idx="1"/>
          </p:nvPr>
        </p:nvSpPr>
        <p:spPr/>
        <p:txBody>
          <a:bodyPr/>
          <a:lstStyle/>
          <a:p>
            <a:r>
              <a:rPr lang="en-GB" b="0"/>
              <a:t>Communication Fan resources 6 +</a:t>
            </a:r>
          </a:p>
          <a:p>
            <a:endParaRPr lang="en-GB" b="0"/>
          </a:p>
          <a:p>
            <a:pPr fontAlgn="t"/>
            <a:r>
              <a:rPr lang="en-GB" sz="1200" b="0" i="0" kern="1200">
                <a:solidFill>
                  <a:schemeClr val="tx1"/>
                </a:solidFill>
                <a:effectLst/>
                <a:latin typeface="+mn-lt"/>
                <a:ea typeface="+mn-ea"/>
                <a:cs typeface="+mn-cs"/>
              </a:rPr>
              <a:t>A communication fan is a handheld set of cards (joined like a fan) that show words, symbols, pictures, or phrases to help children and young people communicate their needs, feelings, choices, or boundaries — especially when speaking feels difficult.</a:t>
            </a:r>
          </a:p>
          <a:p>
            <a:pPr fontAlgn="t"/>
            <a:r>
              <a:rPr lang="en-GB" sz="1200" b="0" i="0" kern="1200">
                <a:solidFill>
                  <a:schemeClr val="tx1"/>
                </a:solidFill>
                <a:effectLst/>
                <a:latin typeface="+mn-lt"/>
                <a:ea typeface="+mn-ea"/>
                <a:cs typeface="+mn-cs"/>
              </a:rPr>
              <a:t>It supports voice, choice, and participation in a calm, accessible way.</a:t>
            </a:r>
          </a:p>
          <a:p>
            <a:endParaRPr lang="en-GB" b="0"/>
          </a:p>
          <a:p>
            <a:pPr fontAlgn="t"/>
            <a:r>
              <a:rPr lang="en-GB" sz="1200" b="0" i="0" kern="1200">
                <a:solidFill>
                  <a:schemeClr val="tx1"/>
                </a:solidFill>
                <a:effectLst/>
                <a:latin typeface="+mn-lt"/>
                <a:ea typeface="+mn-ea"/>
                <a:cs typeface="+mn-cs"/>
              </a:rPr>
              <a:t>It is good for supporting non‑verbal or reduced‑speech communication, helping children express needs, feelings, and preferences whilst reducing anxiety in meetings or unfamiliar situations.</a:t>
            </a:r>
          </a:p>
          <a:p>
            <a:pPr fontAlgn="t"/>
            <a:endParaRPr lang="en-GB" sz="1200" b="0" i="0" kern="1200">
              <a:solidFill>
                <a:schemeClr val="tx1"/>
              </a:solidFill>
              <a:effectLst/>
              <a:latin typeface="+mn-lt"/>
              <a:ea typeface="+mn-ea"/>
              <a:cs typeface="+mn-cs"/>
            </a:endParaRPr>
          </a:p>
          <a:p>
            <a:pPr fontAlgn="t"/>
            <a:r>
              <a:rPr lang="en-GB" sz="1200" b="1" i="0" kern="1200">
                <a:solidFill>
                  <a:schemeClr val="tx1"/>
                </a:solidFill>
                <a:effectLst/>
                <a:latin typeface="+mn-lt"/>
                <a:ea typeface="+mn-ea"/>
                <a:cs typeface="+mn-cs"/>
              </a:rPr>
              <a:t>How to use the fan</a:t>
            </a:r>
          </a:p>
          <a:p>
            <a:pPr fontAlgn="t"/>
            <a:r>
              <a:rPr lang="en-GB" sz="1200" b="0" i="0" kern="1200">
                <a:solidFill>
                  <a:schemeClr val="tx1"/>
                </a:solidFill>
                <a:effectLst/>
                <a:latin typeface="+mn-lt"/>
                <a:ea typeface="+mn-ea"/>
                <a:cs typeface="+mn-cs"/>
              </a:rPr>
              <a:t>Invite the child to:</a:t>
            </a:r>
          </a:p>
          <a:p>
            <a:pPr fontAlgn="t"/>
            <a:r>
              <a:rPr lang="en-GB" sz="1200" b="0" i="0" kern="1200">
                <a:solidFill>
                  <a:schemeClr val="tx1"/>
                </a:solidFill>
                <a:effectLst/>
                <a:latin typeface="+mn-lt"/>
                <a:ea typeface="+mn-ea"/>
                <a:cs typeface="+mn-cs"/>
              </a:rPr>
              <a:t>“Show me a card that fits how you’re feeling right now.”</a:t>
            </a:r>
          </a:p>
          <a:p>
            <a:pPr fontAlgn="t"/>
            <a:r>
              <a:rPr lang="en-GB" sz="1200" b="0" i="0" kern="1200">
                <a:solidFill>
                  <a:schemeClr val="tx1"/>
                </a:solidFill>
                <a:effectLst/>
                <a:latin typeface="+mn-lt"/>
                <a:ea typeface="+mn-ea"/>
                <a:cs typeface="+mn-cs"/>
              </a:rPr>
              <a:t>OR</a:t>
            </a:r>
          </a:p>
          <a:p>
            <a:pPr marL="0" marR="0" lvl="0" indent="0" algn="l" defTabSz="914400" rtl="0" eaLnBrk="1" fontAlgn="t"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Place the fan in front of the child Pause regularly and let them select a card Watch for non‑verbal cues alongside card choices</a:t>
            </a:r>
          </a:p>
          <a:p>
            <a:pPr fontAlgn="t"/>
            <a:endParaRPr lang="en-GB" sz="1200" b="1" i="0" kern="1200">
              <a:solidFill>
                <a:schemeClr val="tx1"/>
              </a:solidFill>
              <a:effectLst/>
              <a:latin typeface="+mn-lt"/>
              <a:ea typeface="+mn-ea"/>
              <a:cs typeface="+mn-cs"/>
            </a:endParaRPr>
          </a:p>
          <a:p>
            <a:endParaRPr lang="en-GB"/>
          </a:p>
        </p:txBody>
      </p:sp>
      <p:sp>
        <p:nvSpPr>
          <p:cNvPr id="4" name="Slide Number Placeholder 3">
            <a:extLst>
              <a:ext uri="{FF2B5EF4-FFF2-40B4-BE49-F238E27FC236}">
                <a16:creationId xmlns:a16="http://schemas.microsoft.com/office/drawing/2014/main" id="{7111E932-CC26-6624-3A17-BF63A55ABF77}"/>
              </a:ext>
            </a:extLst>
          </p:cNvPr>
          <p:cNvSpPr>
            <a:spLocks noGrp="1"/>
          </p:cNvSpPr>
          <p:nvPr>
            <p:ph type="sldNum" sz="quarter" idx="5"/>
          </p:nvPr>
        </p:nvSpPr>
        <p:spPr/>
        <p:txBody>
          <a:bodyPr/>
          <a:lstStyle/>
          <a:p>
            <a:fld id="{BC3307E1-B47E-4DFC-9B01-2EC90BB0B46E}" type="slidenum">
              <a:rPr lang="en-GB" smtClean="0"/>
              <a:t>6</a:t>
            </a:fld>
            <a:endParaRPr lang="en-GB"/>
          </a:p>
        </p:txBody>
      </p:sp>
    </p:spTree>
    <p:extLst>
      <p:ext uri="{BB962C8B-B14F-4D97-AF65-F5344CB8AC3E}">
        <p14:creationId xmlns:p14="http://schemas.microsoft.com/office/powerpoint/2010/main" val="1376097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D5542-7145-7F10-6434-39F6B0F1D9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690CA9-18B9-9D39-0561-094B142950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663318-3926-B82C-DA98-A87D381E96D9}"/>
              </a:ext>
            </a:extLst>
          </p:cNvPr>
          <p:cNvSpPr>
            <a:spLocks noGrp="1"/>
          </p:cNvSpPr>
          <p:nvPr>
            <p:ph type="body" idx="1"/>
          </p:nvPr>
        </p:nvSpPr>
        <p:spPr/>
        <p:txBody>
          <a:bodyPr/>
          <a:lstStyle/>
          <a:p>
            <a:r>
              <a:rPr lang="en-GB"/>
              <a:t>Emotion bean bags are small, soft bean bags with an emotion word, face, or symbol on each one. They help children and young people identify, express, and talk about feelings in a hands‑on, playful way. They’re especially useful where talking directly about emotions can feel hard and great for encouraging participation or giving children a non-verbal way to communicate as well as supporting self-regulation.</a:t>
            </a:r>
          </a:p>
          <a:p>
            <a:endParaRPr lang="en-GB"/>
          </a:p>
          <a:p>
            <a:pPr fontAlgn="t"/>
            <a:r>
              <a:rPr lang="en-GB" sz="1200" b="1" i="0" kern="1200">
                <a:solidFill>
                  <a:schemeClr val="tx1"/>
                </a:solidFill>
                <a:effectLst/>
                <a:latin typeface="+mn-lt"/>
                <a:ea typeface="+mn-ea"/>
                <a:cs typeface="+mn-cs"/>
              </a:rPr>
              <a:t>How to Use Emotion Bean Bags</a:t>
            </a:r>
          </a:p>
          <a:p>
            <a:pPr fontAlgn="t"/>
            <a:endParaRPr lang="en-GB" sz="1200" b="1" i="0" kern="1200">
              <a:solidFill>
                <a:schemeClr val="tx1"/>
              </a:solidFill>
              <a:effectLst/>
              <a:latin typeface="+mn-lt"/>
              <a:ea typeface="+mn-ea"/>
              <a:cs typeface="+mn-cs"/>
            </a:endParaRPr>
          </a:p>
          <a:p>
            <a:pPr fontAlgn="t"/>
            <a:r>
              <a:rPr lang="en-GB" sz="1200" b="1" i="0" kern="1200">
                <a:solidFill>
                  <a:schemeClr val="tx1"/>
                </a:solidFill>
                <a:effectLst/>
                <a:latin typeface="+mn-lt"/>
                <a:ea typeface="+mn-ea"/>
                <a:cs typeface="+mn-cs"/>
              </a:rPr>
              <a:t>Check‑In Activity</a:t>
            </a:r>
          </a:p>
          <a:p>
            <a:pPr fontAlgn="t"/>
            <a:r>
              <a:rPr lang="en-GB" sz="1200" b="0" i="0" kern="1200">
                <a:solidFill>
                  <a:schemeClr val="tx1"/>
                </a:solidFill>
                <a:effectLst/>
                <a:latin typeface="+mn-lt"/>
                <a:ea typeface="+mn-ea"/>
                <a:cs typeface="+mn-cs"/>
              </a:rPr>
              <a:t>Ask:</a:t>
            </a:r>
          </a:p>
          <a:p>
            <a:pPr fontAlgn="t"/>
            <a:r>
              <a:rPr lang="en-GB" sz="1200" b="0" i="0" kern="1200">
                <a:solidFill>
                  <a:schemeClr val="tx1"/>
                </a:solidFill>
                <a:effectLst/>
                <a:latin typeface="+mn-lt"/>
                <a:ea typeface="+mn-ea"/>
                <a:cs typeface="+mn-cs"/>
              </a:rPr>
              <a:t>“Pick a bean bag that shows how you’re feeling right now.”</a:t>
            </a:r>
          </a:p>
          <a:p>
            <a:pPr fontAlgn="t"/>
            <a:r>
              <a:rPr lang="en-GB" sz="1200" b="0" i="0" kern="1200">
                <a:solidFill>
                  <a:schemeClr val="tx1"/>
                </a:solidFill>
                <a:effectLst/>
                <a:latin typeface="+mn-lt"/>
                <a:ea typeface="+mn-ea"/>
                <a:cs typeface="+mn-cs"/>
              </a:rPr>
              <a:t>Optional follow‑up: “What made you feel that way?”</a:t>
            </a:r>
          </a:p>
          <a:p>
            <a:pPr fontAlgn="t"/>
            <a:r>
              <a:rPr lang="en-GB" sz="1200" b="0" i="0" kern="1200">
                <a:solidFill>
                  <a:schemeClr val="tx1"/>
                </a:solidFill>
                <a:effectLst/>
                <a:latin typeface="+mn-lt"/>
                <a:ea typeface="+mn-ea"/>
                <a:cs typeface="+mn-cs"/>
              </a:rPr>
              <a:t>No pressure to explain — </a:t>
            </a:r>
            <a:r>
              <a:rPr lang="en-GB" sz="1200" b="0" i="1" kern="1200">
                <a:solidFill>
                  <a:schemeClr val="tx1"/>
                </a:solidFill>
                <a:effectLst/>
                <a:latin typeface="+mn-lt"/>
                <a:ea typeface="+mn-ea"/>
                <a:cs typeface="+mn-cs"/>
              </a:rPr>
              <a:t>the choice itself is communication</a:t>
            </a:r>
            <a:r>
              <a:rPr lang="en-GB" sz="1200" b="0" i="0" kern="1200">
                <a:solidFill>
                  <a:schemeClr val="tx1"/>
                </a:solidFill>
                <a:effectLst/>
                <a:latin typeface="+mn-lt"/>
                <a:ea typeface="+mn-ea"/>
                <a:cs typeface="+mn-cs"/>
              </a:rPr>
              <a:t>.</a:t>
            </a:r>
          </a:p>
          <a:p>
            <a:pPr fontAlgn="t"/>
            <a:br>
              <a:rPr lang="en-GB" sz="1200" b="0" i="0" kern="1200">
                <a:solidFill>
                  <a:schemeClr val="tx1"/>
                </a:solidFill>
                <a:effectLst/>
                <a:latin typeface="+mn-lt"/>
                <a:ea typeface="+mn-ea"/>
                <a:cs typeface="+mn-cs"/>
              </a:rPr>
            </a:br>
            <a:r>
              <a:rPr lang="en-GB" sz="1200" b="1" i="0" kern="1200">
                <a:solidFill>
                  <a:schemeClr val="tx1"/>
                </a:solidFill>
                <a:effectLst/>
                <a:latin typeface="+mn-lt"/>
                <a:ea typeface="+mn-ea"/>
                <a:cs typeface="+mn-cs"/>
              </a:rPr>
              <a:t>Talking About Situations</a:t>
            </a:r>
          </a:p>
          <a:p>
            <a:pPr fontAlgn="t"/>
            <a:r>
              <a:rPr lang="en-GB" sz="1200" b="0" i="0" kern="1200">
                <a:solidFill>
                  <a:schemeClr val="tx1"/>
                </a:solidFill>
                <a:effectLst/>
                <a:latin typeface="+mn-lt"/>
                <a:ea typeface="+mn-ea"/>
                <a:cs typeface="+mn-cs"/>
              </a:rPr>
              <a:t>Throw or pass the bean bag and answer:</a:t>
            </a:r>
          </a:p>
          <a:p>
            <a:pPr fontAlgn="t"/>
            <a:r>
              <a:rPr lang="en-GB" sz="1200" b="0" i="0" kern="1200">
                <a:solidFill>
                  <a:schemeClr val="tx1"/>
                </a:solidFill>
                <a:effectLst/>
                <a:latin typeface="+mn-lt"/>
                <a:ea typeface="+mn-ea"/>
                <a:cs typeface="+mn-cs"/>
              </a:rPr>
              <a:t>“I feel </a:t>
            </a:r>
            <a:r>
              <a:rPr lang="en-GB" sz="1200" b="1" i="0" kern="1200">
                <a:solidFill>
                  <a:schemeClr val="tx1"/>
                </a:solidFill>
                <a:effectLst/>
                <a:latin typeface="+mn-lt"/>
                <a:ea typeface="+mn-ea"/>
                <a:cs typeface="+mn-cs"/>
              </a:rPr>
              <a:t>[emotion]</a:t>
            </a:r>
            <a:r>
              <a:rPr lang="en-GB" sz="1200" b="0" i="0" kern="1200">
                <a:solidFill>
                  <a:schemeClr val="tx1"/>
                </a:solidFill>
                <a:effectLst/>
                <a:latin typeface="+mn-lt"/>
                <a:ea typeface="+mn-ea"/>
                <a:cs typeface="+mn-cs"/>
              </a:rPr>
              <a:t> when…”</a:t>
            </a:r>
          </a:p>
          <a:p>
            <a:pPr fontAlgn="t"/>
            <a:r>
              <a:rPr lang="en-GB" sz="1200" b="0" i="0" kern="1200">
                <a:solidFill>
                  <a:schemeClr val="tx1"/>
                </a:solidFill>
                <a:effectLst/>
                <a:latin typeface="+mn-lt"/>
                <a:ea typeface="+mn-ea"/>
                <a:cs typeface="+mn-cs"/>
              </a:rPr>
              <a:t>“Something that helps when I feel </a:t>
            </a:r>
            <a:r>
              <a:rPr lang="en-GB" sz="1200" b="1" i="0" kern="1200">
                <a:solidFill>
                  <a:schemeClr val="tx1"/>
                </a:solidFill>
                <a:effectLst/>
                <a:latin typeface="+mn-lt"/>
                <a:ea typeface="+mn-ea"/>
                <a:cs typeface="+mn-cs"/>
              </a:rPr>
              <a:t>[emotion]</a:t>
            </a:r>
            <a:r>
              <a:rPr lang="en-GB" sz="1200" b="0" i="0" kern="1200">
                <a:solidFill>
                  <a:schemeClr val="tx1"/>
                </a:solidFill>
                <a:effectLst/>
                <a:latin typeface="+mn-lt"/>
                <a:ea typeface="+mn-ea"/>
                <a:cs typeface="+mn-cs"/>
              </a:rPr>
              <a:t> is…”</a:t>
            </a:r>
          </a:p>
          <a:p>
            <a:pPr fontAlgn="t"/>
            <a:br>
              <a:rPr lang="en-GB" sz="1200" b="0" i="0" kern="1200">
                <a:solidFill>
                  <a:schemeClr val="tx1"/>
                </a:solidFill>
                <a:effectLst/>
                <a:latin typeface="+mn-lt"/>
                <a:ea typeface="+mn-ea"/>
                <a:cs typeface="+mn-cs"/>
              </a:rPr>
            </a:br>
            <a:endParaRPr lang="en-GB"/>
          </a:p>
          <a:p>
            <a:endParaRPr lang="en-GB"/>
          </a:p>
          <a:p>
            <a:endParaRPr lang="en-GB"/>
          </a:p>
        </p:txBody>
      </p:sp>
      <p:sp>
        <p:nvSpPr>
          <p:cNvPr id="4" name="Slide Number Placeholder 3">
            <a:extLst>
              <a:ext uri="{FF2B5EF4-FFF2-40B4-BE49-F238E27FC236}">
                <a16:creationId xmlns:a16="http://schemas.microsoft.com/office/drawing/2014/main" id="{ADE4C27D-042B-37E3-0CDA-E33103F1CC7F}"/>
              </a:ext>
            </a:extLst>
          </p:cNvPr>
          <p:cNvSpPr>
            <a:spLocks noGrp="1"/>
          </p:cNvSpPr>
          <p:nvPr>
            <p:ph type="sldNum" sz="quarter" idx="5"/>
          </p:nvPr>
        </p:nvSpPr>
        <p:spPr/>
        <p:txBody>
          <a:bodyPr/>
          <a:lstStyle/>
          <a:p>
            <a:fld id="{BC3307E1-B47E-4DFC-9B01-2EC90BB0B46E}" type="slidenum">
              <a:rPr lang="en-GB" smtClean="0"/>
              <a:t>7</a:t>
            </a:fld>
            <a:endParaRPr lang="en-GB"/>
          </a:p>
        </p:txBody>
      </p:sp>
    </p:spTree>
    <p:extLst>
      <p:ext uri="{BB962C8B-B14F-4D97-AF65-F5344CB8AC3E}">
        <p14:creationId xmlns:p14="http://schemas.microsoft.com/office/powerpoint/2010/main" val="185601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47D38-4FDF-0802-51E4-3D9D83077A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54550B-6FE1-8087-79E1-040C7F65C0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21B7FE-048F-37E6-BC5C-94ABE1D385B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a:solidFill>
                  <a:schemeClr val="tx1"/>
                </a:solidFill>
                <a:effectLst/>
                <a:latin typeface="+mn-lt"/>
                <a:ea typeface="+mn-ea"/>
                <a:cs typeface="+mn-cs"/>
              </a:rPr>
              <a:t>My Feelings Rainbow</a:t>
            </a:r>
            <a:r>
              <a:rPr lang="en-GB" sz="1200" b="0" i="0" kern="1200">
                <a:solidFill>
                  <a:schemeClr val="tx1"/>
                </a:solidFill>
                <a:effectLst/>
                <a:latin typeface="+mn-lt"/>
                <a:ea typeface="+mn-ea"/>
                <a:cs typeface="+mn-cs"/>
              </a:rPr>
              <a:t> is a visual and reflective tool that helps children and young people </a:t>
            </a:r>
            <a:r>
              <a:rPr lang="en-GB" sz="1200" b="1" i="0" kern="1200">
                <a:solidFill>
                  <a:schemeClr val="tx1"/>
                </a:solidFill>
                <a:effectLst/>
                <a:latin typeface="+mn-lt"/>
                <a:ea typeface="+mn-ea"/>
                <a:cs typeface="+mn-cs"/>
              </a:rPr>
              <a:t>notice, name, and express a range of emotions</a:t>
            </a:r>
            <a:r>
              <a:rPr lang="en-GB" sz="1200" b="0" i="0" kern="1200">
                <a:solidFill>
                  <a:schemeClr val="tx1"/>
                </a:solidFill>
                <a:effectLst/>
                <a:latin typeface="+mn-lt"/>
                <a:ea typeface="+mn-ea"/>
                <a:cs typeface="+mn-cs"/>
              </a:rPr>
              <a:t> rather than feeling they must choose just one. It supports the understanding that </a:t>
            </a:r>
            <a:r>
              <a:rPr lang="en-GB" sz="1200" b="0" i="1" kern="1200">
                <a:solidFill>
                  <a:schemeClr val="tx1"/>
                </a:solidFill>
                <a:effectLst/>
                <a:latin typeface="+mn-lt"/>
                <a:ea typeface="+mn-ea"/>
                <a:cs typeface="+mn-cs"/>
              </a:rPr>
              <a:t>it’s normal to feel more than one thing at the same time</a:t>
            </a:r>
            <a:r>
              <a:rPr lang="en-GB" sz="1200" b="0" i="0" kern="1200">
                <a:solidFill>
                  <a:schemeClr val="tx1"/>
                </a:solidFill>
                <a:effectLst/>
                <a:latin typeface="+mn-lt"/>
                <a:ea typeface="+mn-ea"/>
                <a:cs typeface="+mn-cs"/>
              </a:rPr>
              <a:t>.</a:t>
            </a:r>
          </a:p>
          <a:p>
            <a:pPr fontAlgn="t"/>
            <a:endParaRPr lang="en-GB" sz="1200" b="1" i="0" kern="1200">
              <a:solidFill>
                <a:schemeClr val="tx1"/>
              </a:solidFill>
              <a:effectLst/>
              <a:latin typeface="+mn-lt"/>
              <a:ea typeface="+mn-ea"/>
              <a:cs typeface="+mn-cs"/>
            </a:endParaRPr>
          </a:p>
          <a:p>
            <a:pPr fontAlgn="t"/>
            <a:r>
              <a:rPr lang="en-GB" sz="1200" b="1" i="0" kern="1200">
                <a:solidFill>
                  <a:schemeClr val="tx1"/>
                </a:solidFill>
                <a:effectLst/>
                <a:latin typeface="+mn-lt"/>
                <a:ea typeface="+mn-ea"/>
                <a:cs typeface="+mn-cs"/>
              </a:rPr>
              <a:t>How to Use My Feelings Rainbow</a:t>
            </a:r>
          </a:p>
          <a:p>
            <a:pPr fontAlgn="t"/>
            <a:r>
              <a:rPr lang="en-GB" sz="1200" b="1" i="0" kern="1200">
                <a:solidFill>
                  <a:schemeClr val="tx1"/>
                </a:solidFill>
                <a:effectLst/>
                <a:latin typeface="+mn-lt"/>
                <a:ea typeface="+mn-ea"/>
                <a:cs typeface="+mn-cs"/>
              </a:rPr>
              <a:t>Emotional Check‑In</a:t>
            </a:r>
          </a:p>
          <a:p>
            <a:pPr fontAlgn="t"/>
            <a:r>
              <a:rPr lang="en-GB" sz="1200" b="0" i="0" kern="1200">
                <a:solidFill>
                  <a:schemeClr val="tx1"/>
                </a:solidFill>
                <a:effectLst/>
                <a:latin typeface="+mn-lt"/>
                <a:ea typeface="+mn-ea"/>
                <a:cs typeface="+mn-cs"/>
              </a:rPr>
              <a:t>Ask gently:</a:t>
            </a:r>
          </a:p>
          <a:p>
            <a:pPr fontAlgn="t"/>
            <a:r>
              <a:rPr lang="en-GB" sz="1200" b="0" i="0" kern="1200">
                <a:solidFill>
                  <a:schemeClr val="tx1"/>
                </a:solidFill>
                <a:effectLst/>
                <a:latin typeface="+mn-lt"/>
                <a:ea typeface="+mn-ea"/>
                <a:cs typeface="+mn-cs"/>
              </a:rPr>
              <a:t>“Can you show me how you’re feeling today on the rainbow?”</a:t>
            </a:r>
          </a:p>
          <a:p>
            <a:pPr fontAlgn="t"/>
            <a:r>
              <a:rPr lang="en-GB" sz="1200" b="0" i="0" kern="1200">
                <a:solidFill>
                  <a:schemeClr val="tx1"/>
                </a:solidFill>
                <a:effectLst/>
                <a:latin typeface="+mn-lt"/>
                <a:ea typeface="+mn-ea"/>
                <a:cs typeface="+mn-cs"/>
              </a:rPr>
              <a:t>The child might choose only one colour or several colours or just point and hover</a:t>
            </a:r>
          </a:p>
          <a:p>
            <a:pPr fontAlgn="t"/>
            <a:r>
              <a:rPr lang="en-GB" sz="1200" b="0" i="0" kern="1200">
                <a:solidFill>
                  <a:schemeClr val="tx1"/>
                </a:solidFill>
                <a:effectLst/>
                <a:latin typeface="+mn-lt"/>
                <a:ea typeface="+mn-ea"/>
                <a:cs typeface="+mn-cs"/>
              </a:rPr>
              <a:t>The my feelings rainbow supports emotional expression without talking reducing pressure to explain.</a:t>
            </a:r>
          </a:p>
          <a:p>
            <a:pPr fontAlgn="t"/>
            <a:br>
              <a:rPr lang="en-GB" sz="1200" b="0" i="0" kern="1200">
                <a:solidFill>
                  <a:schemeClr val="tx1"/>
                </a:solidFill>
                <a:effectLst/>
                <a:latin typeface="+mn-lt"/>
                <a:ea typeface="+mn-ea"/>
                <a:cs typeface="+mn-cs"/>
              </a:rPr>
            </a:br>
            <a:r>
              <a:rPr lang="en-GB" sz="1200" b="1" i="0" kern="1200">
                <a:solidFill>
                  <a:schemeClr val="tx1"/>
                </a:solidFill>
                <a:effectLst/>
                <a:latin typeface="+mn-lt"/>
                <a:ea typeface="+mn-ea"/>
                <a:cs typeface="+mn-cs"/>
              </a:rPr>
              <a:t>Acknowledging Mixed Feelings</a:t>
            </a:r>
          </a:p>
          <a:p>
            <a:pPr fontAlgn="t"/>
            <a:r>
              <a:rPr lang="en-GB" sz="1200" b="0" i="0" kern="1200">
                <a:solidFill>
                  <a:schemeClr val="tx1"/>
                </a:solidFill>
                <a:effectLst/>
                <a:latin typeface="+mn-lt"/>
                <a:ea typeface="+mn-ea"/>
                <a:cs typeface="+mn-cs"/>
              </a:rPr>
              <a:t>Use language like:</a:t>
            </a:r>
          </a:p>
          <a:p>
            <a:pPr fontAlgn="t"/>
            <a:r>
              <a:rPr lang="en-GB" sz="1200" b="0" i="0" kern="1200">
                <a:solidFill>
                  <a:schemeClr val="tx1"/>
                </a:solidFill>
                <a:effectLst/>
                <a:latin typeface="+mn-lt"/>
                <a:ea typeface="+mn-ea"/>
                <a:cs typeface="+mn-cs"/>
              </a:rPr>
              <a:t>“It looks like you’re feeling worried </a:t>
            </a:r>
            <a:r>
              <a:rPr lang="en-GB" sz="1200" b="1" i="0" kern="1200">
                <a:solidFill>
                  <a:schemeClr val="tx1"/>
                </a:solidFill>
                <a:effectLst/>
                <a:latin typeface="+mn-lt"/>
                <a:ea typeface="+mn-ea"/>
                <a:cs typeface="+mn-cs"/>
              </a:rPr>
              <a:t>and</a:t>
            </a:r>
            <a:r>
              <a:rPr lang="en-GB" sz="1200" b="0" i="0" kern="1200">
                <a:solidFill>
                  <a:schemeClr val="tx1"/>
                </a:solidFill>
                <a:effectLst/>
                <a:latin typeface="+mn-lt"/>
                <a:ea typeface="+mn-ea"/>
                <a:cs typeface="+mn-cs"/>
              </a:rPr>
              <a:t> hopeful.”</a:t>
            </a:r>
          </a:p>
          <a:p>
            <a:pPr fontAlgn="t"/>
            <a:r>
              <a:rPr lang="en-GB" sz="1200" b="0" i="0" kern="1200">
                <a:solidFill>
                  <a:schemeClr val="tx1"/>
                </a:solidFill>
                <a:effectLst/>
                <a:latin typeface="+mn-lt"/>
                <a:ea typeface="+mn-ea"/>
                <a:cs typeface="+mn-cs"/>
              </a:rPr>
              <a:t>This helps children feel:</a:t>
            </a:r>
          </a:p>
          <a:p>
            <a:pPr fontAlgn="t"/>
            <a:r>
              <a:rPr lang="en-GB" sz="1200" b="0" i="0" kern="1200">
                <a:solidFill>
                  <a:schemeClr val="tx1"/>
                </a:solidFill>
                <a:effectLst/>
                <a:latin typeface="+mn-lt"/>
                <a:ea typeface="+mn-ea"/>
                <a:cs typeface="+mn-cs"/>
              </a:rPr>
              <a:t>Understood</a:t>
            </a:r>
          </a:p>
          <a:p>
            <a:pPr fontAlgn="t"/>
            <a:r>
              <a:rPr lang="en-GB" sz="1200" b="0" i="0" kern="1200">
                <a:solidFill>
                  <a:schemeClr val="tx1"/>
                </a:solidFill>
                <a:effectLst/>
                <a:latin typeface="+mn-lt"/>
                <a:ea typeface="+mn-ea"/>
                <a:cs typeface="+mn-cs"/>
              </a:rPr>
              <a:t>Normal</a:t>
            </a:r>
          </a:p>
          <a:p>
            <a:pPr fontAlgn="t"/>
            <a:r>
              <a:rPr lang="en-GB" sz="1200" b="0" i="0" kern="1200">
                <a:solidFill>
                  <a:schemeClr val="tx1"/>
                </a:solidFill>
                <a:effectLst/>
                <a:latin typeface="+mn-lt"/>
                <a:ea typeface="+mn-ea"/>
                <a:cs typeface="+mn-cs"/>
              </a:rPr>
              <a:t>Less confused by conflicting emotions</a:t>
            </a:r>
          </a:p>
          <a:p>
            <a:pPr fontAlgn="t"/>
            <a:r>
              <a:rPr lang="en-GB" sz="1200" b="0" i="0" kern="1200">
                <a:solidFill>
                  <a:schemeClr val="tx1"/>
                </a:solidFill>
                <a:effectLst/>
                <a:latin typeface="+mn-lt"/>
                <a:ea typeface="+mn-ea"/>
                <a:cs typeface="+mn-cs"/>
              </a:rPr>
              <a:t>This is especially important in Hearings, where feelings are rarely simple.</a:t>
            </a:r>
          </a:p>
          <a:p>
            <a:pPr fontAlgn="t"/>
            <a:endParaRPr lang="en-GB" sz="1200" b="0" i="0" kern="1200">
              <a:solidFill>
                <a:schemeClr val="tx1"/>
              </a:solidFill>
              <a:effectLst/>
              <a:latin typeface="+mn-lt"/>
              <a:ea typeface="+mn-ea"/>
              <a:cs typeface="+mn-cs"/>
            </a:endParaRPr>
          </a:p>
          <a:p>
            <a:pPr fontAlgn="t"/>
            <a:r>
              <a:rPr lang="en-GB" sz="1200" b="1" i="0" kern="1200">
                <a:solidFill>
                  <a:schemeClr val="tx1"/>
                </a:solidFill>
                <a:effectLst/>
                <a:latin typeface="+mn-lt"/>
                <a:ea typeface="+mn-ea"/>
                <a:cs typeface="+mn-cs"/>
              </a:rPr>
              <a:t>Supporting Regulation</a:t>
            </a:r>
          </a:p>
          <a:p>
            <a:pPr fontAlgn="t"/>
            <a:r>
              <a:rPr lang="en-GB" sz="1200" b="0" i="0" kern="1200">
                <a:solidFill>
                  <a:schemeClr val="tx1"/>
                </a:solidFill>
                <a:effectLst/>
                <a:latin typeface="+mn-lt"/>
                <a:ea typeface="+mn-ea"/>
                <a:cs typeface="+mn-cs"/>
              </a:rPr>
              <a:t>Ask:</a:t>
            </a:r>
          </a:p>
          <a:p>
            <a:pPr fontAlgn="t"/>
            <a:r>
              <a:rPr lang="en-GB" sz="1200" b="0" i="0" kern="1200">
                <a:solidFill>
                  <a:schemeClr val="tx1"/>
                </a:solidFill>
                <a:effectLst/>
                <a:latin typeface="+mn-lt"/>
                <a:ea typeface="+mn-ea"/>
                <a:cs typeface="+mn-cs"/>
              </a:rPr>
              <a:t>“Which feeling feels strongest?”</a:t>
            </a:r>
          </a:p>
          <a:p>
            <a:pPr fontAlgn="t"/>
            <a:r>
              <a:rPr lang="en-GB" sz="1200" b="0" i="0" kern="1200">
                <a:solidFill>
                  <a:schemeClr val="tx1"/>
                </a:solidFill>
                <a:effectLst/>
                <a:latin typeface="+mn-lt"/>
                <a:ea typeface="+mn-ea"/>
                <a:cs typeface="+mn-cs"/>
              </a:rPr>
              <a:t>“Which feeling would you like help with?”</a:t>
            </a:r>
          </a:p>
          <a:p>
            <a:pPr fontAlgn="t"/>
            <a:r>
              <a:rPr lang="en-GB" sz="1200" b="0" i="0" kern="1200">
                <a:solidFill>
                  <a:schemeClr val="tx1"/>
                </a:solidFill>
                <a:effectLst/>
                <a:latin typeface="+mn-lt"/>
                <a:ea typeface="+mn-ea"/>
                <a:cs typeface="+mn-cs"/>
              </a:rPr>
              <a:t>This helps adults respond to </a:t>
            </a:r>
            <a:r>
              <a:rPr lang="en-GB" sz="1200" b="1" i="0" kern="1200">
                <a:solidFill>
                  <a:schemeClr val="tx1"/>
                </a:solidFill>
                <a:effectLst/>
                <a:latin typeface="+mn-lt"/>
                <a:ea typeface="+mn-ea"/>
                <a:cs typeface="+mn-cs"/>
              </a:rPr>
              <a:t>real needs</a:t>
            </a:r>
            <a:r>
              <a:rPr lang="en-GB" sz="1200" b="0" i="0" kern="1200">
                <a:solidFill>
                  <a:schemeClr val="tx1"/>
                </a:solidFill>
                <a:effectLst/>
                <a:latin typeface="+mn-lt"/>
                <a:ea typeface="+mn-ea"/>
                <a:cs typeface="+mn-cs"/>
              </a:rPr>
              <a:t>, not assumptions.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a:solidFill>
                <a:schemeClr val="tx1"/>
              </a:solidFill>
              <a:effectLst/>
              <a:latin typeface="+mn-lt"/>
              <a:ea typeface="+mn-ea"/>
              <a:cs typeface="+mn-cs"/>
            </a:endParaRPr>
          </a:p>
          <a:p>
            <a:endParaRPr lang="en-GB"/>
          </a:p>
        </p:txBody>
      </p:sp>
      <p:sp>
        <p:nvSpPr>
          <p:cNvPr id="4" name="Slide Number Placeholder 3">
            <a:extLst>
              <a:ext uri="{FF2B5EF4-FFF2-40B4-BE49-F238E27FC236}">
                <a16:creationId xmlns:a16="http://schemas.microsoft.com/office/drawing/2014/main" id="{EFDE8D55-CA22-408C-3167-0961180376A7}"/>
              </a:ext>
            </a:extLst>
          </p:cNvPr>
          <p:cNvSpPr>
            <a:spLocks noGrp="1"/>
          </p:cNvSpPr>
          <p:nvPr>
            <p:ph type="sldNum" sz="quarter" idx="5"/>
          </p:nvPr>
        </p:nvSpPr>
        <p:spPr/>
        <p:txBody>
          <a:bodyPr/>
          <a:lstStyle/>
          <a:p>
            <a:fld id="{BC3307E1-B47E-4DFC-9B01-2EC90BB0B46E}" type="slidenum">
              <a:rPr lang="en-GB" smtClean="0"/>
              <a:t>8</a:t>
            </a:fld>
            <a:endParaRPr lang="en-GB"/>
          </a:p>
        </p:txBody>
      </p:sp>
    </p:spTree>
    <p:extLst>
      <p:ext uri="{BB962C8B-B14F-4D97-AF65-F5344CB8AC3E}">
        <p14:creationId xmlns:p14="http://schemas.microsoft.com/office/powerpoint/2010/main" val="3219511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735CF-9810-09D0-943F-62509A5DD8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FEE8B0-E249-3E59-341B-6EA296AE11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ACAFDF-3E7D-708A-0A92-1BAEDE2542EC}"/>
              </a:ext>
            </a:extLst>
          </p:cNvPr>
          <p:cNvSpPr>
            <a:spLocks noGrp="1"/>
          </p:cNvSpPr>
          <p:nvPr>
            <p:ph type="body" idx="1"/>
          </p:nvPr>
        </p:nvSpPr>
        <p:spPr/>
        <p:txBody>
          <a:bodyPr/>
          <a:lstStyle/>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a:solidFill>
                  <a:schemeClr val="tx1"/>
                </a:solidFill>
                <a:effectLst/>
                <a:latin typeface="+mn-lt"/>
                <a:ea typeface="+mn-ea"/>
                <a:cs typeface="+mn-cs"/>
              </a:rPr>
              <a:t>My Feelings Cards</a:t>
            </a:r>
            <a:r>
              <a:rPr lang="en-GB" sz="1200" b="0" i="0" kern="1200">
                <a:solidFill>
                  <a:schemeClr val="tx1"/>
                </a:solidFill>
                <a:effectLst/>
                <a:latin typeface="+mn-lt"/>
                <a:ea typeface="+mn-ea"/>
                <a:cs typeface="+mn-cs"/>
              </a:rPr>
              <a:t> are a set of simple cards showing emotions through </a:t>
            </a:r>
            <a:r>
              <a:rPr lang="en-GB" sz="1200" b="1" i="0" kern="1200">
                <a:solidFill>
                  <a:schemeClr val="tx1"/>
                </a:solidFill>
                <a:effectLst/>
                <a:latin typeface="+mn-lt"/>
                <a:ea typeface="+mn-ea"/>
                <a:cs typeface="+mn-cs"/>
              </a:rPr>
              <a:t>words and faces</a:t>
            </a:r>
            <a:r>
              <a:rPr lang="en-GB" sz="1200" b="0" i="0" kern="1200">
                <a:solidFill>
                  <a:schemeClr val="tx1"/>
                </a:solidFill>
                <a:effectLst/>
                <a:latin typeface="+mn-lt"/>
                <a:ea typeface="+mn-ea"/>
                <a:cs typeface="+mn-cs"/>
              </a:rPr>
              <a:t>. They are designed to help children and young people </a:t>
            </a:r>
            <a:r>
              <a:rPr lang="en-GB" sz="1200" b="1" i="0" kern="1200">
                <a:solidFill>
                  <a:schemeClr val="tx1"/>
                </a:solidFill>
                <a:effectLst/>
                <a:latin typeface="+mn-lt"/>
                <a:ea typeface="+mn-ea"/>
                <a:cs typeface="+mn-cs"/>
              </a:rPr>
              <a:t>identify, express, and communicate feelings</a:t>
            </a:r>
            <a:r>
              <a:rPr lang="en-GB" sz="1200" b="0" i="0" kern="1200">
                <a:solidFill>
                  <a:schemeClr val="tx1"/>
                </a:solidFill>
                <a:effectLst/>
                <a:latin typeface="+mn-lt"/>
                <a:ea typeface="+mn-ea"/>
                <a:cs typeface="+mn-cs"/>
              </a:rPr>
              <a:t> safely, especially when speaking feels difficult.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a:solidFill>
                <a:schemeClr val="tx1"/>
              </a:solidFill>
              <a:effectLst/>
              <a:latin typeface="+mn-lt"/>
              <a:ea typeface="+mn-ea"/>
              <a:cs typeface="+mn-cs"/>
            </a:endParaRPr>
          </a:p>
          <a:p>
            <a:pPr fontAlgn="t"/>
            <a:r>
              <a:rPr lang="en-GB" sz="1200" b="1" i="0" kern="1200">
                <a:solidFill>
                  <a:schemeClr val="tx1"/>
                </a:solidFill>
                <a:effectLst/>
                <a:latin typeface="+mn-lt"/>
                <a:ea typeface="+mn-ea"/>
                <a:cs typeface="+mn-cs"/>
              </a:rPr>
              <a:t>How to Use My Feelings Cards</a:t>
            </a:r>
          </a:p>
          <a:p>
            <a:pPr fontAlgn="t"/>
            <a:r>
              <a:rPr lang="en-GB" sz="1200" b="1" i="0" kern="1200">
                <a:solidFill>
                  <a:schemeClr val="tx1"/>
                </a:solidFill>
                <a:effectLst/>
                <a:latin typeface="+mn-lt"/>
                <a:ea typeface="+mn-ea"/>
                <a:cs typeface="+mn-cs"/>
              </a:rPr>
              <a:t>Emotional Check‑In</a:t>
            </a:r>
          </a:p>
          <a:p>
            <a:pPr fontAlgn="t"/>
            <a:r>
              <a:rPr lang="en-GB" sz="1200" b="0" i="0" kern="1200">
                <a:solidFill>
                  <a:schemeClr val="tx1"/>
                </a:solidFill>
                <a:effectLst/>
                <a:latin typeface="+mn-lt"/>
                <a:ea typeface="+mn-ea"/>
                <a:cs typeface="+mn-cs"/>
              </a:rPr>
              <a:t>Invite the child to choose one or more cards:</a:t>
            </a:r>
          </a:p>
          <a:p>
            <a:pPr fontAlgn="t"/>
            <a:r>
              <a:rPr lang="en-GB" sz="1200" b="0" i="0" kern="1200">
                <a:solidFill>
                  <a:schemeClr val="tx1"/>
                </a:solidFill>
                <a:effectLst/>
                <a:latin typeface="+mn-lt"/>
                <a:ea typeface="+mn-ea"/>
                <a:cs typeface="+mn-cs"/>
              </a:rPr>
              <a:t>“Can you pick a card that shows how you’re feeling right now?”</a:t>
            </a:r>
          </a:p>
          <a:p>
            <a:pPr marL="171450" indent="-171450" fontAlgn="t">
              <a:buFont typeface="Arial" panose="020B0604020202020204" pitchFamily="34" charset="0"/>
              <a:buChar char="•"/>
            </a:pPr>
            <a:r>
              <a:rPr lang="en-GB" sz="1200" b="0" i="0" kern="1200">
                <a:solidFill>
                  <a:schemeClr val="tx1"/>
                </a:solidFill>
                <a:effectLst/>
                <a:latin typeface="+mn-lt"/>
                <a:ea typeface="+mn-ea"/>
                <a:cs typeface="+mn-cs"/>
              </a:rPr>
              <a:t>No explanation is required.</a:t>
            </a:r>
          </a:p>
          <a:p>
            <a:pPr marL="171450" indent="-171450" fontAlgn="t">
              <a:buFont typeface="Arial" panose="020B0604020202020204" pitchFamily="34" charset="0"/>
              <a:buChar char="•"/>
            </a:pPr>
            <a:r>
              <a:rPr lang="en-GB" sz="1200" b="0" i="0" kern="1200">
                <a:solidFill>
                  <a:schemeClr val="tx1"/>
                </a:solidFill>
                <a:effectLst/>
                <a:latin typeface="+mn-lt"/>
                <a:ea typeface="+mn-ea"/>
                <a:cs typeface="+mn-cs"/>
              </a:rPr>
              <a:t>Reduces pressure</a:t>
            </a:r>
          </a:p>
          <a:p>
            <a:pPr marL="171450" indent="-171450" fontAlgn="t">
              <a:buFont typeface="Arial" panose="020B0604020202020204" pitchFamily="34" charset="0"/>
              <a:buChar char="•"/>
            </a:pPr>
            <a:r>
              <a:rPr lang="en-GB" sz="1200" b="0" i="0" kern="1200">
                <a:solidFill>
                  <a:schemeClr val="tx1"/>
                </a:solidFill>
                <a:effectLst/>
                <a:latin typeface="+mn-lt"/>
                <a:ea typeface="+mn-ea"/>
                <a:cs typeface="+mn-cs"/>
              </a:rPr>
              <a:t>Respects non‑verbal communication</a:t>
            </a:r>
          </a:p>
          <a:p>
            <a:pPr fontAlgn="t"/>
            <a:br>
              <a:rPr lang="en-GB" sz="1200" b="0" i="0" kern="1200">
                <a:solidFill>
                  <a:schemeClr val="tx1"/>
                </a:solidFill>
                <a:effectLst/>
                <a:latin typeface="+mn-lt"/>
                <a:ea typeface="+mn-ea"/>
                <a:cs typeface="+mn-cs"/>
              </a:rPr>
            </a:br>
            <a:endParaRPr lang="en-GB" sz="1200" b="0" i="0" kern="1200">
              <a:solidFill>
                <a:schemeClr val="tx1"/>
              </a:solidFill>
              <a:effectLst/>
              <a:latin typeface="+mn-lt"/>
              <a:ea typeface="+mn-ea"/>
              <a:cs typeface="+mn-cs"/>
            </a:endParaRPr>
          </a:p>
          <a:p>
            <a:pPr fontAlgn="t"/>
            <a:r>
              <a:rPr lang="en-GB" sz="1200" b="1" i="0" kern="1200">
                <a:solidFill>
                  <a:schemeClr val="tx1"/>
                </a:solidFill>
                <a:effectLst/>
                <a:latin typeface="+mn-lt"/>
                <a:ea typeface="+mn-ea"/>
                <a:cs typeface="+mn-cs"/>
              </a:rPr>
              <a:t>Acknowledging Mixed Feelings</a:t>
            </a:r>
          </a:p>
          <a:p>
            <a:pPr fontAlgn="t"/>
            <a:r>
              <a:rPr lang="en-GB" sz="1200" b="0" i="0" kern="1200">
                <a:solidFill>
                  <a:schemeClr val="tx1"/>
                </a:solidFill>
                <a:effectLst/>
                <a:latin typeface="+mn-lt"/>
                <a:ea typeface="+mn-ea"/>
                <a:cs typeface="+mn-cs"/>
              </a:rPr>
              <a:t>Children can select:</a:t>
            </a:r>
          </a:p>
          <a:p>
            <a:pPr fontAlgn="t"/>
            <a:r>
              <a:rPr lang="en-GB" sz="1200" b="0" i="0" kern="1200">
                <a:solidFill>
                  <a:schemeClr val="tx1"/>
                </a:solidFill>
                <a:effectLst/>
                <a:latin typeface="+mn-lt"/>
                <a:ea typeface="+mn-ea"/>
                <a:cs typeface="+mn-cs"/>
              </a:rPr>
              <a:t>More than one card or cards that feel contradictory</a:t>
            </a:r>
          </a:p>
          <a:p>
            <a:pPr fontAlgn="t"/>
            <a:r>
              <a:rPr lang="en-GB" sz="1200" b="0" i="0" kern="1200">
                <a:solidFill>
                  <a:schemeClr val="tx1"/>
                </a:solidFill>
                <a:effectLst/>
                <a:latin typeface="+mn-lt"/>
                <a:ea typeface="+mn-ea"/>
                <a:cs typeface="+mn-cs"/>
              </a:rPr>
              <a:t>When responding, try to use reflective language to help the child feel understood and less confused about their emotions</a:t>
            </a:r>
          </a:p>
          <a:p>
            <a:pPr fontAlgn="t"/>
            <a:endParaRPr lang="en-GB" sz="1200" b="0" i="0" kern="1200">
              <a:solidFill>
                <a:schemeClr val="tx1"/>
              </a:solidFill>
              <a:effectLst/>
              <a:latin typeface="+mn-lt"/>
              <a:ea typeface="+mn-ea"/>
              <a:cs typeface="+mn-cs"/>
            </a:endParaRPr>
          </a:p>
          <a:p>
            <a:pPr fontAlgn="t"/>
            <a:r>
              <a:rPr lang="en-GB" sz="1200" b="0" i="0" kern="1200">
                <a:solidFill>
                  <a:schemeClr val="tx1"/>
                </a:solidFill>
                <a:effectLst/>
                <a:latin typeface="+mn-lt"/>
                <a:ea typeface="+mn-ea"/>
                <a:cs typeface="+mn-cs"/>
              </a:rPr>
              <a:t>“It looks like you’re feeling worried and hopeful at the same time.”</a:t>
            </a:r>
          </a:p>
          <a:p>
            <a:pPr fontAlgn="t"/>
            <a:endParaRPr lang="en-GB" sz="1200" b="1" i="0" kern="1200">
              <a:solidFill>
                <a:schemeClr val="tx1"/>
              </a:solidFill>
              <a:effectLst/>
              <a:latin typeface="+mn-lt"/>
              <a:ea typeface="+mn-ea"/>
              <a:cs typeface="+mn-cs"/>
            </a:endParaRPr>
          </a:p>
          <a:p>
            <a:pPr fontAlgn="t"/>
            <a:r>
              <a:rPr lang="en-GB" sz="1200" b="1" i="0" kern="1200">
                <a:solidFill>
                  <a:schemeClr val="tx1"/>
                </a:solidFill>
                <a:effectLst/>
                <a:latin typeface="+mn-lt"/>
                <a:ea typeface="+mn-ea"/>
                <a:cs typeface="+mn-cs"/>
              </a:rPr>
              <a:t>Talking About Experiences </a:t>
            </a:r>
          </a:p>
          <a:p>
            <a:pPr fontAlgn="t"/>
            <a:endParaRPr lang="en-GB" sz="1200" b="0" i="0" kern="1200">
              <a:solidFill>
                <a:schemeClr val="tx1"/>
              </a:solidFill>
              <a:effectLst/>
              <a:latin typeface="+mn-lt"/>
              <a:ea typeface="+mn-ea"/>
              <a:cs typeface="+mn-cs"/>
            </a:endParaRPr>
          </a:p>
          <a:p>
            <a:pPr fontAlgn="t"/>
            <a:r>
              <a:rPr lang="en-GB" sz="1200" b="0" i="0" kern="1200">
                <a:solidFill>
                  <a:schemeClr val="tx1"/>
                </a:solidFill>
                <a:effectLst/>
                <a:latin typeface="+mn-lt"/>
                <a:ea typeface="+mn-ea"/>
                <a:cs typeface="+mn-cs"/>
              </a:rPr>
              <a:t>How do you feel when you have contact with……</a:t>
            </a:r>
          </a:p>
          <a:p>
            <a:pPr fontAlgn="t"/>
            <a:r>
              <a:rPr lang="en-GB" sz="1200" b="0" i="0" kern="1200">
                <a:solidFill>
                  <a:schemeClr val="tx1"/>
                </a:solidFill>
                <a:effectLst/>
                <a:latin typeface="+mn-lt"/>
                <a:ea typeface="+mn-ea"/>
                <a:cs typeface="+mn-cs"/>
              </a:rPr>
              <a:t>Can you tell me when you feel like this?</a:t>
            </a:r>
          </a:p>
          <a:p>
            <a:pPr fontAlgn="t"/>
            <a:endParaRPr lang="en-GB" sz="1200" b="0" i="0" kern="1200">
              <a:solidFill>
                <a:schemeClr val="tx1"/>
              </a:solidFill>
              <a:effectLst/>
              <a:latin typeface="+mn-lt"/>
              <a:ea typeface="+mn-ea"/>
              <a:cs typeface="+mn-cs"/>
            </a:endParaRPr>
          </a:p>
          <a:p>
            <a:pPr fontAlgn="t"/>
            <a:r>
              <a:rPr lang="en-GB" sz="1200" b="0" i="0" kern="1200">
                <a:solidFill>
                  <a:schemeClr val="tx1"/>
                </a:solidFill>
                <a:effectLst/>
                <a:latin typeface="+mn-lt"/>
                <a:ea typeface="+mn-ea"/>
                <a:cs typeface="+mn-cs"/>
              </a:rPr>
              <a:t>Avoid “why” questions.</a:t>
            </a:r>
          </a:p>
          <a:p>
            <a:pPr fontAlgn="t"/>
            <a:endParaRPr lang="en-GB"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a:solidFill>
                <a:schemeClr val="tx1"/>
              </a:solidFill>
              <a:effectLst/>
              <a:latin typeface="+mn-lt"/>
              <a:ea typeface="+mn-ea"/>
              <a:cs typeface="+mn-cs"/>
            </a:endParaRPr>
          </a:p>
          <a:p>
            <a:endParaRPr lang="en-GB"/>
          </a:p>
          <a:p>
            <a:endParaRPr lang="en-GB"/>
          </a:p>
        </p:txBody>
      </p:sp>
      <p:sp>
        <p:nvSpPr>
          <p:cNvPr id="4" name="Slide Number Placeholder 3">
            <a:extLst>
              <a:ext uri="{FF2B5EF4-FFF2-40B4-BE49-F238E27FC236}">
                <a16:creationId xmlns:a16="http://schemas.microsoft.com/office/drawing/2014/main" id="{0F538E4F-AD23-EB47-E385-473C7CE6A30E}"/>
              </a:ext>
            </a:extLst>
          </p:cNvPr>
          <p:cNvSpPr>
            <a:spLocks noGrp="1"/>
          </p:cNvSpPr>
          <p:nvPr>
            <p:ph type="sldNum" sz="quarter" idx="5"/>
          </p:nvPr>
        </p:nvSpPr>
        <p:spPr/>
        <p:txBody>
          <a:bodyPr/>
          <a:lstStyle/>
          <a:p>
            <a:fld id="{BC3307E1-B47E-4DFC-9B01-2EC90BB0B46E}" type="slidenum">
              <a:rPr lang="en-GB" smtClean="0"/>
              <a:t>9</a:t>
            </a:fld>
            <a:endParaRPr lang="en-GB"/>
          </a:p>
        </p:txBody>
      </p:sp>
    </p:spTree>
    <p:extLst>
      <p:ext uri="{BB962C8B-B14F-4D97-AF65-F5344CB8AC3E}">
        <p14:creationId xmlns:p14="http://schemas.microsoft.com/office/powerpoint/2010/main" val="3570453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FFAFD-2030-DAFA-46F4-413B4176C4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320B5F-A59A-8140-A768-25FF33D5CF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6ADCB9-A86C-79F1-FC28-25819D8A030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Yes/No/Stop/Go communication cards can be used when young people need a break etc. These are printed and provide internally by the comms team – communications@scra.gov.uk</a:t>
            </a:r>
          </a:p>
          <a:p>
            <a:endParaRPr lang="en-GB"/>
          </a:p>
          <a:p>
            <a:endParaRPr lang="en-GB"/>
          </a:p>
        </p:txBody>
      </p:sp>
      <p:sp>
        <p:nvSpPr>
          <p:cNvPr id="4" name="Slide Number Placeholder 3">
            <a:extLst>
              <a:ext uri="{FF2B5EF4-FFF2-40B4-BE49-F238E27FC236}">
                <a16:creationId xmlns:a16="http://schemas.microsoft.com/office/drawing/2014/main" id="{78C20E48-EFD8-6E9A-CB82-01D390FEF083}"/>
              </a:ext>
            </a:extLst>
          </p:cNvPr>
          <p:cNvSpPr>
            <a:spLocks noGrp="1"/>
          </p:cNvSpPr>
          <p:nvPr>
            <p:ph type="sldNum" sz="quarter" idx="5"/>
          </p:nvPr>
        </p:nvSpPr>
        <p:spPr/>
        <p:txBody>
          <a:bodyPr/>
          <a:lstStyle/>
          <a:p>
            <a:fld id="{BC3307E1-B47E-4DFC-9B01-2EC90BB0B46E}" type="slidenum">
              <a:rPr lang="en-GB" smtClean="0"/>
              <a:t>10</a:t>
            </a:fld>
            <a:endParaRPr lang="en-GB"/>
          </a:p>
        </p:txBody>
      </p:sp>
    </p:spTree>
    <p:extLst>
      <p:ext uri="{BB962C8B-B14F-4D97-AF65-F5344CB8AC3E}">
        <p14:creationId xmlns:p14="http://schemas.microsoft.com/office/powerpoint/2010/main" val="2157864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5439-C9C0-4DE3-9773-9784D514E1C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305A1E0-5A7F-3013-7C1B-424383BF28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07DD039-E12D-2EED-BD97-5EF1D234E186}"/>
              </a:ext>
            </a:extLst>
          </p:cNvPr>
          <p:cNvSpPr>
            <a:spLocks noGrp="1"/>
          </p:cNvSpPr>
          <p:nvPr>
            <p:ph type="dt" sz="half" idx="10"/>
          </p:nvPr>
        </p:nvSpPr>
        <p:spPr/>
        <p:txBody>
          <a:bodyPr/>
          <a:lstStyle/>
          <a:p>
            <a:fld id="{B925C209-508D-4240-9AE6-D9D9D9B84EBA}" type="datetimeFigureOut">
              <a:rPr lang="en-GB" smtClean="0"/>
              <a:t>25/05/2026</a:t>
            </a:fld>
            <a:endParaRPr lang="en-GB"/>
          </a:p>
        </p:txBody>
      </p:sp>
      <p:sp>
        <p:nvSpPr>
          <p:cNvPr id="5" name="Footer Placeholder 4">
            <a:extLst>
              <a:ext uri="{FF2B5EF4-FFF2-40B4-BE49-F238E27FC236}">
                <a16:creationId xmlns:a16="http://schemas.microsoft.com/office/drawing/2014/main" id="{896E09BC-FA5E-A9C2-5165-5FC814825E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A490A3-FEBF-11D3-AE98-0C6BDE1A6B3C}"/>
              </a:ext>
            </a:extLst>
          </p:cNvPr>
          <p:cNvSpPr>
            <a:spLocks noGrp="1"/>
          </p:cNvSpPr>
          <p:nvPr>
            <p:ph type="sldNum" sz="quarter" idx="12"/>
          </p:nvPr>
        </p:nvSpPr>
        <p:spPr/>
        <p:txBody>
          <a:bodyPr/>
          <a:lstStyle/>
          <a:p>
            <a:fld id="{AD4239CA-2817-4CE5-BE01-AB3FA0C334AA}" type="slidenum">
              <a:rPr lang="en-GB" smtClean="0"/>
              <a:t>‹#›</a:t>
            </a:fld>
            <a:endParaRPr lang="en-GB"/>
          </a:p>
        </p:txBody>
      </p:sp>
    </p:spTree>
    <p:extLst>
      <p:ext uri="{BB962C8B-B14F-4D97-AF65-F5344CB8AC3E}">
        <p14:creationId xmlns:p14="http://schemas.microsoft.com/office/powerpoint/2010/main" val="3466860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BE39A-19BD-A644-A636-254B8A10CCB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EE2B46D-1B49-DF5F-CBE5-EB4A02E7353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A576ACB-9086-4F52-36B8-DDCA171A6129}"/>
              </a:ext>
            </a:extLst>
          </p:cNvPr>
          <p:cNvSpPr>
            <a:spLocks noGrp="1"/>
          </p:cNvSpPr>
          <p:nvPr>
            <p:ph type="dt" sz="half" idx="10"/>
          </p:nvPr>
        </p:nvSpPr>
        <p:spPr/>
        <p:txBody>
          <a:bodyPr/>
          <a:lstStyle/>
          <a:p>
            <a:fld id="{B925C209-508D-4240-9AE6-D9D9D9B84EBA}" type="datetimeFigureOut">
              <a:rPr lang="en-GB" smtClean="0"/>
              <a:t>25/05/2026</a:t>
            </a:fld>
            <a:endParaRPr lang="en-GB"/>
          </a:p>
        </p:txBody>
      </p:sp>
      <p:sp>
        <p:nvSpPr>
          <p:cNvPr id="5" name="Footer Placeholder 4">
            <a:extLst>
              <a:ext uri="{FF2B5EF4-FFF2-40B4-BE49-F238E27FC236}">
                <a16:creationId xmlns:a16="http://schemas.microsoft.com/office/drawing/2014/main" id="{38A0CAC0-0003-CD34-5ECF-2898C269F5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F44E-BD64-A908-8964-3748628193A5}"/>
              </a:ext>
            </a:extLst>
          </p:cNvPr>
          <p:cNvSpPr>
            <a:spLocks noGrp="1"/>
          </p:cNvSpPr>
          <p:nvPr>
            <p:ph type="sldNum" sz="quarter" idx="12"/>
          </p:nvPr>
        </p:nvSpPr>
        <p:spPr/>
        <p:txBody>
          <a:bodyPr/>
          <a:lstStyle/>
          <a:p>
            <a:fld id="{AD4239CA-2817-4CE5-BE01-AB3FA0C334AA}" type="slidenum">
              <a:rPr lang="en-GB" smtClean="0"/>
              <a:t>‹#›</a:t>
            </a:fld>
            <a:endParaRPr lang="en-GB"/>
          </a:p>
        </p:txBody>
      </p:sp>
    </p:spTree>
    <p:extLst>
      <p:ext uri="{BB962C8B-B14F-4D97-AF65-F5344CB8AC3E}">
        <p14:creationId xmlns:p14="http://schemas.microsoft.com/office/powerpoint/2010/main" val="2863433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DEB1E9-075C-006A-E6C0-D00CAEB11D6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763C56A-57F3-7EC5-0BFF-02FAC705A66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30C624-6A73-EBF4-CE1A-B23BAFF84519}"/>
              </a:ext>
            </a:extLst>
          </p:cNvPr>
          <p:cNvSpPr>
            <a:spLocks noGrp="1"/>
          </p:cNvSpPr>
          <p:nvPr>
            <p:ph type="dt" sz="half" idx="10"/>
          </p:nvPr>
        </p:nvSpPr>
        <p:spPr/>
        <p:txBody>
          <a:bodyPr/>
          <a:lstStyle/>
          <a:p>
            <a:fld id="{B925C209-508D-4240-9AE6-D9D9D9B84EBA}" type="datetimeFigureOut">
              <a:rPr lang="en-GB" smtClean="0"/>
              <a:t>25/05/2026</a:t>
            </a:fld>
            <a:endParaRPr lang="en-GB"/>
          </a:p>
        </p:txBody>
      </p:sp>
      <p:sp>
        <p:nvSpPr>
          <p:cNvPr id="5" name="Footer Placeholder 4">
            <a:extLst>
              <a:ext uri="{FF2B5EF4-FFF2-40B4-BE49-F238E27FC236}">
                <a16:creationId xmlns:a16="http://schemas.microsoft.com/office/drawing/2014/main" id="{6DC0F3A3-A5EF-C02A-E6F6-86B496910F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421667-F17B-393E-612F-0D776832320D}"/>
              </a:ext>
            </a:extLst>
          </p:cNvPr>
          <p:cNvSpPr>
            <a:spLocks noGrp="1"/>
          </p:cNvSpPr>
          <p:nvPr>
            <p:ph type="sldNum" sz="quarter" idx="12"/>
          </p:nvPr>
        </p:nvSpPr>
        <p:spPr/>
        <p:txBody>
          <a:bodyPr/>
          <a:lstStyle/>
          <a:p>
            <a:fld id="{AD4239CA-2817-4CE5-BE01-AB3FA0C334AA}" type="slidenum">
              <a:rPr lang="en-GB" smtClean="0"/>
              <a:t>‹#›</a:t>
            </a:fld>
            <a:endParaRPr lang="en-GB"/>
          </a:p>
        </p:txBody>
      </p:sp>
    </p:spTree>
    <p:extLst>
      <p:ext uri="{BB962C8B-B14F-4D97-AF65-F5344CB8AC3E}">
        <p14:creationId xmlns:p14="http://schemas.microsoft.com/office/powerpoint/2010/main" val="1060551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95E4A-3116-7272-7974-009131F273D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5CED1D0-A4E7-0DCD-629B-B7452A6CF64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B536380-4C85-5E5F-BB81-DD46154266D1}"/>
              </a:ext>
            </a:extLst>
          </p:cNvPr>
          <p:cNvSpPr>
            <a:spLocks noGrp="1"/>
          </p:cNvSpPr>
          <p:nvPr>
            <p:ph type="dt" sz="half" idx="10"/>
          </p:nvPr>
        </p:nvSpPr>
        <p:spPr/>
        <p:txBody>
          <a:bodyPr/>
          <a:lstStyle/>
          <a:p>
            <a:fld id="{B925C209-508D-4240-9AE6-D9D9D9B84EBA}" type="datetimeFigureOut">
              <a:rPr lang="en-GB" smtClean="0"/>
              <a:t>25/05/2026</a:t>
            </a:fld>
            <a:endParaRPr lang="en-GB"/>
          </a:p>
        </p:txBody>
      </p:sp>
      <p:sp>
        <p:nvSpPr>
          <p:cNvPr id="5" name="Footer Placeholder 4">
            <a:extLst>
              <a:ext uri="{FF2B5EF4-FFF2-40B4-BE49-F238E27FC236}">
                <a16:creationId xmlns:a16="http://schemas.microsoft.com/office/drawing/2014/main" id="{3FA72BFC-9673-1C02-4069-0CDA77BCAA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32873A-D840-6724-8598-E6218B975184}"/>
              </a:ext>
            </a:extLst>
          </p:cNvPr>
          <p:cNvSpPr>
            <a:spLocks noGrp="1"/>
          </p:cNvSpPr>
          <p:nvPr>
            <p:ph type="sldNum" sz="quarter" idx="12"/>
          </p:nvPr>
        </p:nvSpPr>
        <p:spPr/>
        <p:txBody>
          <a:bodyPr/>
          <a:lstStyle/>
          <a:p>
            <a:fld id="{AD4239CA-2817-4CE5-BE01-AB3FA0C334AA}" type="slidenum">
              <a:rPr lang="en-GB" smtClean="0"/>
              <a:t>‹#›</a:t>
            </a:fld>
            <a:endParaRPr lang="en-GB"/>
          </a:p>
        </p:txBody>
      </p:sp>
    </p:spTree>
    <p:extLst>
      <p:ext uri="{BB962C8B-B14F-4D97-AF65-F5344CB8AC3E}">
        <p14:creationId xmlns:p14="http://schemas.microsoft.com/office/powerpoint/2010/main" val="910557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79884-889B-2D7F-9351-1AA31C88440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6EA5150B-FA92-13D4-6723-41ECDFDF34E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C85FDC-DBE4-B80F-1B07-E958F8955DEA}"/>
              </a:ext>
            </a:extLst>
          </p:cNvPr>
          <p:cNvSpPr>
            <a:spLocks noGrp="1"/>
          </p:cNvSpPr>
          <p:nvPr>
            <p:ph type="dt" sz="half" idx="10"/>
          </p:nvPr>
        </p:nvSpPr>
        <p:spPr/>
        <p:txBody>
          <a:bodyPr/>
          <a:lstStyle/>
          <a:p>
            <a:fld id="{B925C209-508D-4240-9AE6-D9D9D9B84EBA}" type="datetimeFigureOut">
              <a:rPr lang="en-GB" smtClean="0"/>
              <a:t>25/05/2026</a:t>
            </a:fld>
            <a:endParaRPr lang="en-GB"/>
          </a:p>
        </p:txBody>
      </p:sp>
      <p:sp>
        <p:nvSpPr>
          <p:cNvPr id="5" name="Footer Placeholder 4">
            <a:extLst>
              <a:ext uri="{FF2B5EF4-FFF2-40B4-BE49-F238E27FC236}">
                <a16:creationId xmlns:a16="http://schemas.microsoft.com/office/drawing/2014/main" id="{FC75DCB2-54BF-3A96-3172-CC2EF06619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B77FCD-6CF4-1D65-C29B-C1BA6C56BD41}"/>
              </a:ext>
            </a:extLst>
          </p:cNvPr>
          <p:cNvSpPr>
            <a:spLocks noGrp="1"/>
          </p:cNvSpPr>
          <p:nvPr>
            <p:ph type="sldNum" sz="quarter" idx="12"/>
          </p:nvPr>
        </p:nvSpPr>
        <p:spPr/>
        <p:txBody>
          <a:bodyPr/>
          <a:lstStyle/>
          <a:p>
            <a:fld id="{AD4239CA-2817-4CE5-BE01-AB3FA0C334AA}" type="slidenum">
              <a:rPr lang="en-GB" smtClean="0"/>
              <a:t>‹#›</a:t>
            </a:fld>
            <a:endParaRPr lang="en-GB"/>
          </a:p>
        </p:txBody>
      </p:sp>
    </p:spTree>
    <p:extLst>
      <p:ext uri="{BB962C8B-B14F-4D97-AF65-F5344CB8AC3E}">
        <p14:creationId xmlns:p14="http://schemas.microsoft.com/office/powerpoint/2010/main" val="4000762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831F-3B7B-93C9-5FED-0FF7604AA9E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53B0B62-8608-726B-B9DF-B02546D3A5B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75B2496-13B7-CA17-6AA6-8B491172448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DBE61EF-E265-5994-A980-002497499AD0}"/>
              </a:ext>
            </a:extLst>
          </p:cNvPr>
          <p:cNvSpPr>
            <a:spLocks noGrp="1"/>
          </p:cNvSpPr>
          <p:nvPr>
            <p:ph type="dt" sz="half" idx="10"/>
          </p:nvPr>
        </p:nvSpPr>
        <p:spPr/>
        <p:txBody>
          <a:bodyPr/>
          <a:lstStyle/>
          <a:p>
            <a:fld id="{B925C209-508D-4240-9AE6-D9D9D9B84EBA}" type="datetimeFigureOut">
              <a:rPr lang="en-GB" smtClean="0"/>
              <a:t>25/05/2026</a:t>
            </a:fld>
            <a:endParaRPr lang="en-GB"/>
          </a:p>
        </p:txBody>
      </p:sp>
      <p:sp>
        <p:nvSpPr>
          <p:cNvPr id="6" name="Footer Placeholder 5">
            <a:extLst>
              <a:ext uri="{FF2B5EF4-FFF2-40B4-BE49-F238E27FC236}">
                <a16:creationId xmlns:a16="http://schemas.microsoft.com/office/drawing/2014/main" id="{B03FE615-D46B-C415-D493-8C46D455BD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3F3CD5-73DF-EC12-6744-08C12E6F58EB}"/>
              </a:ext>
            </a:extLst>
          </p:cNvPr>
          <p:cNvSpPr>
            <a:spLocks noGrp="1"/>
          </p:cNvSpPr>
          <p:nvPr>
            <p:ph type="sldNum" sz="quarter" idx="12"/>
          </p:nvPr>
        </p:nvSpPr>
        <p:spPr/>
        <p:txBody>
          <a:bodyPr/>
          <a:lstStyle/>
          <a:p>
            <a:fld id="{AD4239CA-2817-4CE5-BE01-AB3FA0C334AA}" type="slidenum">
              <a:rPr lang="en-GB" smtClean="0"/>
              <a:t>‹#›</a:t>
            </a:fld>
            <a:endParaRPr lang="en-GB"/>
          </a:p>
        </p:txBody>
      </p:sp>
    </p:spTree>
    <p:extLst>
      <p:ext uri="{BB962C8B-B14F-4D97-AF65-F5344CB8AC3E}">
        <p14:creationId xmlns:p14="http://schemas.microsoft.com/office/powerpoint/2010/main" val="627472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9702-D624-5BCF-4D2B-9BA35A60476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C41165B-A26E-B48B-D2C2-F6ECC14B9A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9C50988-117F-2D09-213A-C7C96CD4F8C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DFC597A-97FD-1395-AE86-52A4683378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3A9E421-0C60-15E1-314B-8219F48BEF9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7CB888B-4C74-9729-3922-5681B1ED3F6A}"/>
              </a:ext>
            </a:extLst>
          </p:cNvPr>
          <p:cNvSpPr>
            <a:spLocks noGrp="1"/>
          </p:cNvSpPr>
          <p:nvPr>
            <p:ph type="dt" sz="half" idx="10"/>
          </p:nvPr>
        </p:nvSpPr>
        <p:spPr/>
        <p:txBody>
          <a:bodyPr/>
          <a:lstStyle/>
          <a:p>
            <a:fld id="{B925C209-508D-4240-9AE6-D9D9D9B84EBA}" type="datetimeFigureOut">
              <a:rPr lang="en-GB" smtClean="0"/>
              <a:t>25/05/2026</a:t>
            </a:fld>
            <a:endParaRPr lang="en-GB"/>
          </a:p>
        </p:txBody>
      </p:sp>
      <p:sp>
        <p:nvSpPr>
          <p:cNvPr id="8" name="Footer Placeholder 7">
            <a:extLst>
              <a:ext uri="{FF2B5EF4-FFF2-40B4-BE49-F238E27FC236}">
                <a16:creationId xmlns:a16="http://schemas.microsoft.com/office/drawing/2014/main" id="{A06F6389-DA47-B883-67E6-25D831D9D34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437041E-45F9-FF52-9D39-599E1A7ADE9F}"/>
              </a:ext>
            </a:extLst>
          </p:cNvPr>
          <p:cNvSpPr>
            <a:spLocks noGrp="1"/>
          </p:cNvSpPr>
          <p:nvPr>
            <p:ph type="sldNum" sz="quarter" idx="12"/>
          </p:nvPr>
        </p:nvSpPr>
        <p:spPr/>
        <p:txBody>
          <a:bodyPr/>
          <a:lstStyle/>
          <a:p>
            <a:fld id="{AD4239CA-2817-4CE5-BE01-AB3FA0C334AA}" type="slidenum">
              <a:rPr lang="en-GB" smtClean="0"/>
              <a:t>‹#›</a:t>
            </a:fld>
            <a:endParaRPr lang="en-GB"/>
          </a:p>
        </p:txBody>
      </p:sp>
    </p:spTree>
    <p:extLst>
      <p:ext uri="{BB962C8B-B14F-4D97-AF65-F5344CB8AC3E}">
        <p14:creationId xmlns:p14="http://schemas.microsoft.com/office/powerpoint/2010/main" val="503124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949EF-75AB-8FA1-C589-EB2F08351B8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56B04E3-7F98-ADE8-2447-4CA39B49DA49}"/>
              </a:ext>
            </a:extLst>
          </p:cNvPr>
          <p:cNvSpPr>
            <a:spLocks noGrp="1"/>
          </p:cNvSpPr>
          <p:nvPr>
            <p:ph type="dt" sz="half" idx="10"/>
          </p:nvPr>
        </p:nvSpPr>
        <p:spPr/>
        <p:txBody>
          <a:bodyPr/>
          <a:lstStyle/>
          <a:p>
            <a:fld id="{B925C209-508D-4240-9AE6-D9D9D9B84EBA}" type="datetimeFigureOut">
              <a:rPr lang="en-GB" smtClean="0"/>
              <a:t>25/05/2026</a:t>
            </a:fld>
            <a:endParaRPr lang="en-GB"/>
          </a:p>
        </p:txBody>
      </p:sp>
      <p:sp>
        <p:nvSpPr>
          <p:cNvPr id="4" name="Footer Placeholder 3">
            <a:extLst>
              <a:ext uri="{FF2B5EF4-FFF2-40B4-BE49-F238E27FC236}">
                <a16:creationId xmlns:a16="http://schemas.microsoft.com/office/drawing/2014/main" id="{B5291F22-7104-5A1A-64C7-723DC81A0A4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C878C8-91FE-69EB-3AAD-E1CB55374453}"/>
              </a:ext>
            </a:extLst>
          </p:cNvPr>
          <p:cNvSpPr>
            <a:spLocks noGrp="1"/>
          </p:cNvSpPr>
          <p:nvPr>
            <p:ph type="sldNum" sz="quarter" idx="12"/>
          </p:nvPr>
        </p:nvSpPr>
        <p:spPr/>
        <p:txBody>
          <a:bodyPr/>
          <a:lstStyle/>
          <a:p>
            <a:fld id="{AD4239CA-2817-4CE5-BE01-AB3FA0C334AA}" type="slidenum">
              <a:rPr lang="en-GB" smtClean="0"/>
              <a:t>‹#›</a:t>
            </a:fld>
            <a:endParaRPr lang="en-GB"/>
          </a:p>
        </p:txBody>
      </p:sp>
    </p:spTree>
    <p:extLst>
      <p:ext uri="{BB962C8B-B14F-4D97-AF65-F5344CB8AC3E}">
        <p14:creationId xmlns:p14="http://schemas.microsoft.com/office/powerpoint/2010/main" val="130677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BB296F-19ED-0F8B-0771-743B2E83BE74}"/>
              </a:ext>
            </a:extLst>
          </p:cNvPr>
          <p:cNvSpPr>
            <a:spLocks noGrp="1"/>
          </p:cNvSpPr>
          <p:nvPr>
            <p:ph type="dt" sz="half" idx="10"/>
          </p:nvPr>
        </p:nvSpPr>
        <p:spPr/>
        <p:txBody>
          <a:bodyPr/>
          <a:lstStyle/>
          <a:p>
            <a:fld id="{B925C209-508D-4240-9AE6-D9D9D9B84EBA}" type="datetimeFigureOut">
              <a:rPr lang="en-GB" smtClean="0"/>
              <a:t>25/05/2026</a:t>
            </a:fld>
            <a:endParaRPr lang="en-GB"/>
          </a:p>
        </p:txBody>
      </p:sp>
      <p:sp>
        <p:nvSpPr>
          <p:cNvPr id="3" name="Footer Placeholder 2">
            <a:extLst>
              <a:ext uri="{FF2B5EF4-FFF2-40B4-BE49-F238E27FC236}">
                <a16:creationId xmlns:a16="http://schemas.microsoft.com/office/drawing/2014/main" id="{27B9F0CE-B39B-F3E4-47AC-B8E2A2AF12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652CBB0-E40A-7128-2077-767D6F76F6D1}"/>
              </a:ext>
            </a:extLst>
          </p:cNvPr>
          <p:cNvSpPr>
            <a:spLocks noGrp="1"/>
          </p:cNvSpPr>
          <p:nvPr>
            <p:ph type="sldNum" sz="quarter" idx="12"/>
          </p:nvPr>
        </p:nvSpPr>
        <p:spPr/>
        <p:txBody>
          <a:bodyPr/>
          <a:lstStyle/>
          <a:p>
            <a:fld id="{AD4239CA-2817-4CE5-BE01-AB3FA0C334AA}" type="slidenum">
              <a:rPr lang="en-GB" smtClean="0"/>
              <a:t>‹#›</a:t>
            </a:fld>
            <a:endParaRPr lang="en-GB"/>
          </a:p>
        </p:txBody>
      </p:sp>
    </p:spTree>
    <p:extLst>
      <p:ext uri="{BB962C8B-B14F-4D97-AF65-F5344CB8AC3E}">
        <p14:creationId xmlns:p14="http://schemas.microsoft.com/office/powerpoint/2010/main" val="812549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7CB6-5443-E14E-CDD0-5AA0FB9C30A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D9E1DE9-0E82-B54A-4B83-0BC5BF4C9C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8ACB11E-317C-05FC-E6FC-EB5982D59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5E4A30-3957-D909-B114-2FE7F834AB4D}"/>
              </a:ext>
            </a:extLst>
          </p:cNvPr>
          <p:cNvSpPr>
            <a:spLocks noGrp="1"/>
          </p:cNvSpPr>
          <p:nvPr>
            <p:ph type="dt" sz="half" idx="10"/>
          </p:nvPr>
        </p:nvSpPr>
        <p:spPr/>
        <p:txBody>
          <a:bodyPr/>
          <a:lstStyle/>
          <a:p>
            <a:fld id="{B925C209-508D-4240-9AE6-D9D9D9B84EBA}" type="datetimeFigureOut">
              <a:rPr lang="en-GB" smtClean="0"/>
              <a:t>25/05/2026</a:t>
            </a:fld>
            <a:endParaRPr lang="en-GB"/>
          </a:p>
        </p:txBody>
      </p:sp>
      <p:sp>
        <p:nvSpPr>
          <p:cNvPr id="6" name="Footer Placeholder 5">
            <a:extLst>
              <a:ext uri="{FF2B5EF4-FFF2-40B4-BE49-F238E27FC236}">
                <a16:creationId xmlns:a16="http://schemas.microsoft.com/office/drawing/2014/main" id="{E0B08742-8120-FDFE-B483-B445FE2F6A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76914E-700F-8F0F-149D-4A4569ECA3B2}"/>
              </a:ext>
            </a:extLst>
          </p:cNvPr>
          <p:cNvSpPr>
            <a:spLocks noGrp="1"/>
          </p:cNvSpPr>
          <p:nvPr>
            <p:ph type="sldNum" sz="quarter" idx="12"/>
          </p:nvPr>
        </p:nvSpPr>
        <p:spPr/>
        <p:txBody>
          <a:bodyPr/>
          <a:lstStyle/>
          <a:p>
            <a:fld id="{AD4239CA-2817-4CE5-BE01-AB3FA0C334AA}" type="slidenum">
              <a:rPr lang="en-GB" smtClean="0"/>
              <a:t>‹#›</a:t>
            </a:fld>
            <a:endParaRPr lang="en-GB"/>
          </a:p>
        </p:txBody>
      </p:sp>
    </p:spTree>
    <p:extLst>
      <p:ext uri="{BB962C8B-B14F-4D97-AF65-F5344CB8AC3E}">
        <p14:creationId xmlns:p14="http://schemas.microsoft.com/office/powerpoint/2010/main" val="239959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21D42-3959-7AE1-4BD8-E0631EC27CA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34914D7-88F8-E670-30CB-E9D6E89E03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8529538-4110-36A0-5EEF-8F0D660B7E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6DE18DE-EBF6-F3F8-3190-CFE1958595F6}"/>
              </a:ext>
            </a:extLst>
          </p:cNvPr>
          <p:cNvSpPr>
            <a:spLocks noGrp="1"/>
          </p:cNvSpPr>
          <p:nvPr>
            <p:ph type="dt" sz="half" idx="10"/>
          </p:nvPr>
        </p:nvSpPr>
        <p:spPr/>
        <p:txBody>
          <a:bodyPr/>
          <a:lstStyle/>
          <a:p>
            <a:fld id="{B925C209-508D-4240-9AE6-D9D9D9B84EBA}" type="datetimeFigureOut">
              <a:rPr lang="en-GB" smtClean="0"/>
              <a:t>25/05/2026</a:t>
            </a:fld>
            <a:endParaRPr lang="en-GB"/>
          </a:p>
        </p:txBody>
      </p:sp>
      <p:sp>
        <p:nvSpPr>
          <p:cNvPr id="6" name="Footer Placeholder 5">
            <a:extLst>
              <a:ext uri="{FF2B5EF4-FFF2-40B4-BE49-F238E27FC236}">
                <a16:creationId xmlns:a16="http://schemas.microsoft.com/office/drawing/2014/main" id="{17DE16E3-8A91-2FA2-CE11-C12FEC6A76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44C112-716D-D6F6-5027-B2A6C5190D59}"/>
              </a:ext>
            </a:extLst>
          </p:cNvPr>
          <p:cNvSpPr>
            <a:spLocks noGrp="1"/>
          </p:cNvSpPr>
          <p:nvPr>
            <p:ph type="sldNum" sz="quarter" idx="12"/>
          </p:nvPr>
        </p:nvSpPr>
        <p:spPr/>
        <p:txBody>
          <a:bodyPr/>
          <a:lstStyle/>
          <a:p>
            <a:fld id="{AD4239CA-2817-4CE5-BE01-AB3FA0C334AA}" type="slidenum">
              <a:rPr lang="en-GB" smtClean="0"/>
              <a:t>‹#›</a:t>
            </a:fld>
            <a:endParaRPr lang="en-GB"/>
          </a:p>
        </p:txBody>
      </p:sp>
    </p:spTree>
    <p:extLst>
      <p:ext uri="{BB962C8B-B14F-4D97-AF65-F5344CB8AC3E}">
        <p14:creationId xmlns:p14="http://schemas.microsoft.com/office/powerpoint/2010/main" val="3520138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7F96BB-4A56-B73F-2D95-DB16B1744F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2B6E2A8-8C2A-6A29-D2EA-618F9D7158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CDAA2E9-4806-F052-56F7-248CB4A7D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25C209-508D-4240-9AE6-D9D9D9B84EBA}" type="datetimeFigureOut">
              <a:rPr lang="en-GB" smtClean="0"/>
              <a:t>25/05/2026</a:t>
            </a:fld>
            <a:endParaRPr lang="en-GB"/>
          </a:p>
        </p:txBody>
      </p:sp>
      <p:sp>
        <p:nvSpPr>
          <p:cNvPr id="5" name="Footer Placeholder 4">
            <a:extLst>
              <a:ext uri="{FF2B5EF4-FFF2-40B4-BE49-F238E27FC236}">
                <a16:creationId xmlns:a16="http://schemas.microsoft.com/office/drawing/2014/main" id="{063BFA14-9CF6-F29F-3D33-EE9FD8E3D3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01FB688-58DD-39F3-1B3B-CD8136ECD9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D4239CA-2817-4CE5-BE01-AB3FA0C334AA}" type="slidenum">
              <a:rPr lang="en-GB" smtClean="0"/>
              <a:t>‹#›</a:t>
            </a:fld>
            <a:endParaRPr lang="en-GB"/>
          </a:p>
        </p:txBody>
      </p:sp>
    </p:spTree>
    <p:extLst>
      <p:ext uri="{BB962C8B-B14F-4D97-AF65-F5344CB8AC3E}">
        <p14:creationId xmlns:p14="http://schemas.microsoft.com/office/powerpoint/2010/main" val="171273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purple and green lines&#10;&#10;AI-generated content may be incorrect.">
            <a:extLst>
              <a:ext uri="{FF2B5EF4-FFF2-40B4-BE49-F238E27FC236}">
                <a16:creationId xmlns:a16="http://schemas.microsoft.com/office/drawing/2014/main" id="{606D4F78-83CE-A7D0-96ED-005064C55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1C5C6E29-5F80-ED3B-BE57-D3B6ACBD4B0A}"/>
              </a:ext>
            </a:extLst>
          </p:cNvPr>
          <p:cNvSpPr txBox="1"/>
          <p:nvPr/>
        </p:nvSpPr>
        <p:spPr>
          <a:xfrm>
            <a:off x="1125901" y="2215184"/>
            <a:ext cx="6543908"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b="1">
                <a:solidFill>
                  <a:schemeClr val="tx1">
                    <a:lumMod val="65000"/>
                    <a:lumOff val="35000"/>
                  </a:schemeClr>
                </a:solidFill>
              </a:rPr>
              <a:t>What’s in the kit…….</a:t>
            </a:r>
          </a:p>
        </p:txBody>
      </p:sp>
    </p:spTree>
    <p:extLst>
      <p:ext uri="{BB962C8B-B14F-4D97-AF65-F5344CB8AC3E}">
        <p14:creationId xmlns:p14="http://schemas.microsoft.com/office/powerpoint/2010/main" val="40241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E664B-313E-08C3-C0E4-C5126ACF3BF2}"/>
            </a:ext>
          </a:extLst>
        </p:cNvPr>
        <p:cNvGrpSpPr/>
        <p:nvPr/>
      </p:nvGrpSpPr>
      <p:grpSpPr>
        <a:xfrm>
          <a:off x="0" y="0"/>
          <a:ext cx="0" cy="0"/>
          <a:chOff x="0" y="0"/>
          <a:chExt cx="0" cy="0"/>
        </a:xfrm>
      </p:grpSpPr>
      <p:pic>
        <p:nvPicPr>
          <p:cNvPr id="4" name="Picture 3" descr="A white background with blue and green shapes">
            <a:extLst>
              <a:ext uri="{FF2B5EF4-FFF2-40B4-BE49-F238E27FC236}">
                <a16:creationId xmlns:a16="http://schemas.microsoft.com/office/drawing/2014/main" id="{37A9FDD2-A1E3-52B7-1CB5-76319B071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979"/>
            <a:ext cx="12192000" cy="6858000"/>
          </a:xfrm>
          <a:prstGeom prst="rect">
            <a:avLst/>
          </a:prstGeom>
        </p:spPr>
      </p:pic>
      <p:sp>
        <p:nvSpPr>
          <p:cNvPr id="2" name="Title 1">
            <a:extLst>
              <a:ext uri="{FF2B5EF4-FFF2-40B4-BE49-F238E27FC236}">
                <a16:creationId xmlns:a16="http://schemas.microsoft.com/office/drawing/2014/main" id="{56E96A96-316F-B973-9CB6-338D981DCB44}"/>
              </a:ext>
            </a:extLst>
          </p:cNvPr>
          <p:cNvSpPr>
            <a:spLocks noGrp="1"/>
          </p:cNvSpPr>
          <p:nvPr>
            <p:ph type="title"/>
          </p:nvPr>
        </p:nvSpPr>
        <p:spPr/>
        <p:txBody>
          <a:bodyPr/>
          <a:lstStyle/>
          <a:p>
            <a:r>
              <a:rPr lang="en-GB"/>
              <a:t>Monster Communication Cards</a:t>
            </a:r>
          </a:p>
        </p:txBody>
      </p:sp>
      <p:pic>
        <p:nvPicPr>
          <p:cNvPr id="6" name="Content Placeholder 5">
            <a:extLst>
              <a:ext uri="{FF2B5EF4-FFF2-40B4-BE49-F238E27FC236}">
                <a16:creationId xmlns:a16="http://schemas.microsoft.com/office/drawing/2014/main" id="{AC9E5335-7A4B-3F4C-20BC-C4892AE22703}"/>
              </a:ext>
            </a:extLst>
          </p:cNvPr>
          <p:cNvPicPr>
            <a:picLocks noGrp="1" noChangeAspect="1"/>
          </p:cNvPicPr>
          <p:nvPr>
            <p:ph idx="1"/>
          </p:nvPr>
        </p:nvPicPr>
        <p:blipFill>
          <a:blip r:embed="rId4"/>
          <a:stretch>
            <a:fillRect/>
          </a:stretch>
        </p:blipFill>
        <p:spPr>
          <a:xfrm>
            <a:off x="2845735" y="1668545"/>
            <a:ext cx="6500529" cy="4824330"/>
          </a:xfrm>
          <a:prstGeom prst="rect">
            <a:avLst/>
          </a:prstGeom>
        </p:spPr>
      </p:pic>
    </p:spTree>
    <p:extLst>
      <p:ext uri="{BB962C8B-B14F-4D97-AF65-F5344CB8AC3E}">
        <p14:creationId xmlns:p14="http://schemas.microsoft.com/office/powerpoint/2010/main" val="3273414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EEF51-5360-A5B2-96C9-27AAE7FC20D2}"/>
            </a:ext>
          </a:extLst>
        </p:cNvPr>
        <p:cNvGrpSpPr/>
        <p:nvPr/>
      </p:nvGrpSpPr>
      <p:grpSpPr>
        <a:xfrm>
          <a:off x="0" y="0"/>
          <a:ext cx="0" cy="0"/>
          <a:chOff x="0" y="0"/>
          <a:chExt cx="0" cy="0"/>
        </a:xfrm>
      </p:grpSpPr>
      <p:pic>
        <p:nvPicPr>
          <p:cNvPr id="4" name="Picture 3" descr="A white background with blue and green shapes">
            <a:extLst>
              <a:ext uri="{FF2B5EF4-FFF2-40B4-BE49-F238E27FC236}">
                <a16:creationId xmlns:a16="http://schemas.microsoft.com/office/drawing/2014/main" id="{51E39A58-9559-F7B1-C7F2-2EAFA3C4B5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979"/>
            <a:ext cx="12192000" cy="6858000"/>
          </a:xfrm>
          <a:prstGeom prst="rect">
            <a:avLst/>
          </a:prstGeom>
        </p:spPr>
      </p:pic>
      <p:sp>
        <p:nvSpPr>
          <p:cNvPr id="2" name="Title 1">
            <a:extLst>
              <a:ext uri="{FF2B5EF4-FFF2-40B4-BE49-F238E27FC236}">
                <a16:creationId xmlns:a16="http://schemas.microsoft.com/office/drawing/2014/main" id="{1EAB13D0-B2C5-17FB-AE17-E50FA90439CE}"/>
              </a:ext>
            </a:extLst>
          </p:cNvPr>
          <p:cNvSpPr>
            <a:spLocks noGrp="1"/>
          </p:cNvSpPr>
          <p:nvPr>
            <p:ph type="title"/>
          </p:nvPr>
        </p:nvSpPr>
        <p:spPr/>
        <p:txBody>
          <a:bodyPr/>
          <a:lstStyle/>
          <a:p>
            <a:r>
              <a:rPr lang="en-GB"/>
              <a:t>Emotions Cards for Older Young People</a:t>
            </a:r>
          </a:p>
        </p:txBody>
      </p:sp>
      <p:pic>
        <p:nvPicPr>
          <p:cNvPr id="8" name="Content Placeholder 7">
            <a:extLst>
              <a:ext uri="{FF2B5EF4-FFF2-40B4-BE49-F238E27FC236}">
                <a16:creationId xmlns:a16="http://schemas.microsoft.com/office/drawing/2014/main" id="{5EF8DE81-DAB1-5B20-A8BC-62D535449417}"/>
              </a:ext>
            </a:extLst>
          </p:cNvPr>
          <p:cNvPicPr>
            <a:picLocks noGrp="1" noChangeAspect="1"/>
          </p:cNvPicPr>
          <p:nvPr>
            <p:ph idx="1"/>
          </p:nvPr>
        </p:nvPicPr>
        <p:blipFill>
          <a:blip r:embed="rId4"/>
          <a:stretch>
            <a:fillRect/>
          </a:stretch>
        </p:blipFill>
        <p:spPr>
          <a:xfrm>
            <a:off x="3378478" y="1951440"/>
            <a:ext cx="5435044" cy="4602344"/>
          </a:xfrm>
          <a:prstGeom prst="rect">
            <a:avLst/>
          </a:prstGeom>
        </p:spPr>
      </p:pic>
    </p:spTree>
    <p:extLst>
      <p:ext uri="{BB962C8B-B14F-4D97-AF65-F5344CB8AC3E}">
        <p14:creationId xmlns:p14="http://schemas.microsoft.com/office/powerpoint/2010/main" val="2371028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7900D-AE79-4827-501D-7AC6BDF4762B}"/>
            </a:ext>
          </a:extLst>
        </p:cNvPr>
        <p:cNvGrpSpPr/>
        <p:nvPr/>
      </p:nvGrpSpPr>
      <p:grpSpPr>
        <a:xfrm>
          <a:off x="0" y="0"/>
          <a:ext cx="0" cy="0"/>
          <a:chOff x="0" y="0"/>
          <a:chExt cx="0" cy="0"/>
        </a:xfrm>
      </p:grpSpPr>
      <p:pic>
        <p:nvPicPr>
          <p:cNvPr id="4" name="Picture 3" descr="A white background with blue and green shapes">
            <a:extLst>
              <a:ext uri="{FF2B5EF4-FFF2-40B4-BE49-F238E27FC236}">
                <a16:creationId xmlns:a16="http://schemas.microsoft.com/office/drawing/2014/main" id="{F3E72A74-5662-4535-151D-C5310215C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979"/>
            <a:ext cx="12192000" cy="6858000"/>
          </a:xfrm>
          <a:prstGeom prst="rect">
            <a:avLst/>
          </a:prstGeom>
        </p:spPr>
      </p:pic>
      <p:sp>
        <p:nvSpPr>
          <p:cNvPr id="2" name="Title 1">
            <a:extLst>
              <a:ext uri="{FF2B5EF4-FFF2-40B4-BE49-F238E27FC236}">
                <a16:creationId xmlns:a16="http://schemas.microsoft.com/office/drawing/2014/main" id="{0C38F3E2-B151-027E-31A9-3141676B485C}"/>
              </a:ext>
            </a:extLst>
          </p:cNvPr>
          <p:cNvSpPr>
            <a:spLocks noGrp="1"/>
          </p:cNvSpPr>
          <p:nvPr>
            <p:ph type="title"/>
          </p:nvPr>
        </p:nvSpPr>
        <p:spPr/>
        <p:txBody>
          <a:bodyPr/>
          <a:lstStyle/>
          <a:p>
            <a:r>
              <a:rPr lang="en-GB"/>
              <a:t>Ear Defenders and Sunglasses</a:t>
            </a:r>
          </a:p>
        </p:txBody>
      </p:sp>
      <p:pic>
        <p:nvPicPr>
          <p:cNvPr id="6" name="Content Placeholder 5">
            <a:extLst>
              <a:ext uri="{FF2B5EF4-FFF2-40B4-BE49-F238E27FC236}">
                <a16:creationId xmlns:a16="http://schemas.microsoft.com/office/drawing/2014/main" id="{F28625FC-BEDA-6502-507F-B3F8AB7EC3E2}"/>
              </a:ext>
            </a:extLst>
          </p:cNvPr>
          <p:cNvPicPr>
            <a:picLocks noGrp="1" noChangeAspect="1"/>
          </p:cNvPicPr>
          <p:nvPr>
            <p:ph idx="1"/>
          </p:nvPr>
        </p:nvPicPr>
        <p:blipFill>
          <a:blip r:embed="rId4"/>
          <a:stretch>
            <a:fillRect/>
          </a:stretch>
        </p:blipFill>
        <p:spPr>
          <a:xfrm>
            <a:off x="552915" y="1690688"/>
            <a:ext cx="4701994" cy="4351338"/>
          </a:xfrm>
          <a:prstGeom prst="rect">
            <a:avLst/>
          </a:prstGeom>
        </p:spPr>
      </p:pic>
      <p:pic>
        <p:nvPicPr>
          <p:cNvPr id="8" name="Picture 7">
            <a:extLst>
              <a:ext uri="{FF2B5EF4-FFF2-40B4-BE49-F238E27FC236}">
                <a16:creationId xmlns:a16="http://schemas.microsoft.com/office/drawing/2014/main" id="{D709120E-806A-F6C8-93FD-B1BEBFCE25A8}"/>
              </a:ext>
            </a:extLst>
          </p:cNvPr>
          <p:cNvPicPr>
            <a:picLocks noChangeAspect="1"/>
          </p:cNvPicPr>
          <p:nvPr/>
        </p:nvPicPr>
        <p:blipFill>
          <a:blip r:embed="rId5"/>
          <a:stretch>
            <a:fillRect/>
          </a:stretch>
        </p:blipFill>
        <p:spPr>
          <a:xfrm>
            <a:off x="6083274" y="1690688"/>
            <a:ext cx="4442160" cy="3941511"/>
          </a:xfrm>
          <a:prstGeom prst="rect">
            <a:avLst/>
          </a:prstGeom>
        </p:spPr>
      </p:pic>
    </p:spTree>
    <p:extLst>
      <p:ext uri="{BB962C8B-B14F-4D97-AF65-F5344CB8AC3E}">
        <p14:creationId xmlns:p14="http://schemas.microsoft.com/office/powerpoint/2010/main" val="972309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87E58-7EAA-CCA6-AFFA-1AF19B4AC009}"/>
            </a:ext>
          </a:extLst>
        </p:cNvPr>
        <p:cNvGrpSpPr/>
        <p:nvPr/>
      </p:nvGrpSpPr>
      <p:grpSpPr>
        <a:xfrm>
          <a:off x="0" y="0"/>
          <a:ext cx="0" cy="0"/>
          <a:chOff x="0" y="0"/>
          <a:chExt cx="0" cy="0"/>
        </a:xfrm>
      </p:grpSpPr>
      <p:pic>
        <p:nvPicPr>
          <p:cNvPr id="4" name="Picture 3" descr="A white background with blue and green shapes">
            <a:extLst>
              <a:ext uri="{FF2B5EF4-FFF2-40B4-BE49-F238E27FC236}">
                <a16:creationId xmlns:a16="http://schemas.microsoft.com/office/drawing/2014/main" id="{936F49DF-281A-CDCD-1C62-F5626202ED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979"/>
            <a:ext cx="12192000" cy="6858000"/>
          </a:xfrm>
          <a:prstGeom prst="rect">
            <a:avLst/>
          </a:prstGeom>
        </p:spPr>
      </p:pic>
      <p:sp>
        <p:nvSpPr>
          <p:cNvPr id="2" name="Title 1">
            <a:extLst>
              <a:ext uri="{FF2B5EF4-FFF2-40B4-BE49-F238E27FC236}">
                <a16:creationId xmlns:a16="http://schemas.microsoft.com/office/drawing/2014/main" id="{CB70F4CF-62D8-E7DC-51B9-FE8876D36B97}"/>
              </a:ext>
            </a:extLst>
          </p:cNvPr>
          <p:cNvSpPr>
            <a:spLocks noGrp="1"/>
          </p:cNvSpPr>
          <p:nvPr>
            <p:ph type="title"/>
          </p:nvPr>
        </p:nvSpPr>
        <p:spPr/>
        <p:txBody>
          <a:bodyPr/>
          <a:lstStyle/>
          <a:p>
            <a:r>
              <a:rPr lang="en-GB" b="1"/>
              <a:t>Trauma Informed Practice Tips</a:t>
            </a:r>
          </a:p>
        </p:txBody>
      </p:sp>
      <p:sp>
        <p:nvSpPr>
          <p:cNvPr id="3" name="Content Placeholder 2">
            <a:extLst>
              <a:ext uri="{FF2B5EF4-FFF2-40B4-BE49-F238E27FC236}">
                <a16:creationId xmlns:a16="http://schemas.microsoft.com/office/drawing/2014/main" id="{8DA7040F-3E39-0358-EDEE-C5E186B4A0AF}"/>
              </a:ext>
            </a:extLst>
          </p:cNvPr>
          <p:cNvSpPr>
            <a:spLocks noGrp="1"/>
          </p:cNvSpPr>
          <p:nvPr>
            <p:ph sz="half" idx="1"/>
          </p:nvPr>
        </p:nvSpPr>
        <p:spPr/>
        <p:txBody>
          <a:bodyPr>
            <a:normAutofit/>
          </a:bodyPr>
          <a:lstStyle/>
          <a:p>
            <a:r>
              <a:rPr lang="en-GB"/>
              <a:t>Avoid “why?” questions</a:t>
            </a:r>
          </a:p>
          <a:p>
            <a:r>
              <a:rPr lang="en-GB"/>
              <a:t>Validate feelings: “That makes sense.”</a:t>
            </a:r>
          </a:p>
          <a:p>
            <a:r>
              <a:rPr lang="en-GB"/>
              <a:t>Let children play with the tools rather than speak</a:t>
            </a:r>
          </a:p>
          <a:p>
            <a:r>
              <a:rPr lang="en-GB"/>
              <a:t>Watch body language </a:t>
            </a:r>
          </a:p>
          <a:p>
            <a:r>
              <a:rPr lang="en-GB"/>
              <a:t>Always allow a pass</a:t>
            </a:r>
          </a:p>
          <a:p>
            <a:r>
              <a:rPr lang="en-GB"/>
              <a:t>Validate all responses</a:t>
            </a:r>
          </a:p>
          <a:p>
            <a:endParaRPr lang="en-GB"/>
          </a:p>
        </p:txBody>
      </p:sp>
      <p:sp>
        <p:nvSpPr>
          <p:cNvPr id="6" name="Content Placeholder 5">
            <a:extLst>
              <a:ext uri="{FF2B5EF4-FFF2-40B4-BE49-F238E27FC236}">
                <a16:creationId xmlns:a16="http://schemas.microsoft.com/office/drawing/2014/main" id="{A1213CF0-851B-BA17-13C9-B92AE85EFCE6}"/>
              </a:ext>
            </a:extLst>
          </p:cNvPr>
          <p:cNvSpPr>
            <a:spLocks noGrp="1"/>
          </p:cNvSpPr>
          <p:nvPr>
            <p:ph sz="half" idx="2"/>
          </p:nvPr>
        </p:nvSpPr>
        <p:spPr/>
        <p:txBody>
          <a:bodyPr>
            <a:normAutofit/>
          </a:bodyPr>
          <a:lstStyle/>
          <a:p>
            <a:r>
              <a:rPr lang="en-GB"/>
              <a:t>Avoid “why?” questions — use supportive prompts instead</a:t>
            </a:r>
          </a:p>
          <a:p>
            <a:r>
              <a:rPr lang="en-GB"/>
              <a:t>Always offer, never insist</a:t>
            </a:r>
          </a:p>
          <a:p>
            <a:r>
              <a:rPr lang="en-GB"/>
              <a:t>Let children change their mind</a:t>
            </a:r>
          </a:p>
          <a:p>
            <a:r>
              <a:rPr lang="en-GB"/>
              <a:t>Accept silence as communication</a:t>
            </a:r>
          </a:p>
          <a:p>
            <a:r>
              <a:rPr lang="en-GB"/>
              <a:t>Avoid labelling or interpreting without checking</a:t>
            </a:r>
          </a:p>
          <a:p>
            <a:r>
              <a:rPr lang="en-GB"/>
              <a:t>Normalise all emotions</a:t>
            </a:r>
          </a:p>
          <a:p>
            <a:endParaRPr lang="en-GB"/>
          </a:p>
        </p:txBody>
      </p:sp>
    </p:spTree>
    <p:extLst>
      <p:ext uri="{BB962C8B-B14F-4D97-AF65-F5344CB8AC3E}">
        <p14:creationId xmlns:p14="http://schemas.microsoft.com/office/powerpoint/2010/main" val="2281412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607DD-CCBB-72C1-6C3F-48337E4DBE89}"/>
            </a:ext>
          </a:extLst>
        </p:cNvPr>
        <p:cNvGrpSpPr/>
        <p:nvPr/>
      </p:nvGrpSpPr>
      <p:grpSpPr>
        <a:xfrm>
          <a:off x="0" y="0"/>
          <a:ext cx="0" cy="0"/>
          <a:chOff x="0" y="0"/>
          <a:chExt cx="0" cy="0"/>
        </a:xfrm>
      </p:grpSpPr>
      <p:pic>
        <p:nvPicPr>
          <p:cNvPr id="4" name="Picture 3" descr="A white background with blue and green shapes">
            <a:extLst>
              <a:ext uri="{FF2B5EF4-FFF2-40B4-BE49-F238E27FC236}">
                <a16:creationId xmlns:a16="http://schemas.microsoft.com/office/drawing/2014/main" id="{E38A5958-7219-E346-80F6-8EE3745019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979"/>
            <a:ext cx="12192000" cy="6858000"/>
          </a:xfrm>
          <a:prstGeom prst="rect">
            <a:avLst/>
          </a:prstGeom>
        </p:spPr>
      </p:pic>
      <p:sp>
        <p:nvSpPr>
          <p:cNvPr id="2" name="Title 1">
            <a:extLst>
              <a:ext uri="{FF2B5EF4-FFF2-40B4-BE49-F238E27FC236}">
                <a16:creationId xmlns:a16="http://schemas.microsoft.com/office/drawing/2014/main" id="{7FE69919-7D78-1B54-1FAB-014F458CAC8C}"/>
              </a:ext>
            </a:extLst>
          </p:cNvPr>
          <p:cNvSpPr>
            <a:spLocks noGrp="1"/>
          </p:cNvSpPr>
          <p:nvPr>
            <p:ph type="title"/>
          </p:nvPr>
        </p:nvSpPr>
        <p:spPr/>
        <p:txBody>
          <a:bodyPr/>
          <a:lstStyle/>
          <a:p>
            <a:r>
              <a:rPr lang="en-GB" b="1"/>
              <a:t>Trauma Informed Practice Tips</a:t>
            </a:r>
          </a:p>
        </p:txBody>
      </p:sp>
      <p:sp>
        <p:nvSpPr>
          <p:cNvPr id="7" name="Content Placeholder 6">
            <a:extLst>
              <a:ext uri="{FF2B5EF4-FFF2-40B4-BE49-F238E27FC236}">
                <a16:creationId xmlns:a16="http://schemas.microsoft.com/office/drawing/2014/main" id="{D46ABB2F-9F4F-FCE6-551E-9A1C9D2E3486}"/>
              </a:ext>
            </a:extLst>
          </p:cNvPr>
          <p:cNvSpPr>
            <a:spLocks noGrp="1"/>
          </p:cNvSpPr>
          <p:nvPr>
            <p:ph idx="1"/>
          </p:nvPr>
        </p:nvSpPr>
        <p:spPr/>
        <p:txBody>
          <a:bodyPr>
            <a:normAutofit fontScale="92500" lnSpcReduction="10000"/>
          </a:bodyPr>
          <a:lstStyle/>
          <a:p>
            <a:pPr fontAlgn="t"/>
            <a:r>
              <a:rPr lang="en-GB"/>
              <a:t>Let children </a:t>
            </a:r>
            <a:r>
              <a:rPr lang="en-GB" b="1"/>
              <a:t>show, not tell</a:t>
            </a:r>
          </a:p>
          <a:p>
            <a:pPr fontAlgn="t"/>
            <a:endParaRPr lang="en-GB"/>
          </a:p>
          <a:p>
            <a:pPr fontAlgn="t"/>
            <a:r>
              <a:rPr lang="en-GB"/>
              <a:t>Avoid “why?” questions — use “what happened?” or “tell me about…”</a:t>
            </a:r>
          </a:p>
          <a:p>
            <a:pPr fontAlgn="t"/>
            <a:endParaRPr lang="en-GB"/>
          </a:p>
          <a:p>
            <a:pPr fontAlgn="t"/>
            <a:r>
              <a:rPr lang="en-GB"/>
              <a:t>Validate all emotions: </a:t>
            </a:r>
            <a:r>
              <a:rPr lang="en-GB" i="1"/>
              <a:t>“That makes sense.”</a:t>
            </a:r>
          </a:p>
          <a:p>
            <a:pPr fontAlgn="t"/>
            <a:endParaRPr lang="en-GB"/>
          </a:p>
          <a:p>
            <a:pPr fontAlgn="t"/>
            <a:r>
              <a:rPr lang="en-GB"/>
              <a:t>Be mindful that some emotions may link to difficult experiences</a:t>
            </a:r>
          </a:p>
          <a:p>
            <a:pPr fontAlgn="t"/>
            <a:endParaRPr lang="en-GB"/>
          </a:p>
          <a:p>
            <a:pPr fontAlgn="t"/>
            <a:r>
              <a:rPr lang="en-GB"/>
              <a:t>Communicate to children and young people that your feelings matter, even if you can’t explain them.”</a:t>
            </a:r>
          </a:p>
          <a:p>
            <a:pPr fontAlgn="t"/>
            <a:endParaRPr lang="en-GB"/>
          </a:p>
          <a:p>
            <a:endParaRPr lang="en-GB"/>
          </a:p>
        </p:txBody>
      </p:sp>
    </p:spTree>
    <p:extLst>
      <p:ext uri="{BB962C8B-B14F-4D97-AF65-F5344CB8AC3E}">
        <p14:creationId xmlns:p14="http://schemas.microsoft.com/office/powerpoint/2010/main" val="2149053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25F5D-4300-AF8D-98E3-4D830A6C7ACD}"/>
            </a:ext>
          </a:extLst>
        </p:cNvPr>
        <p:cNvGrpSpPr/>
        <p:nvPr/>
      </p:nvGrpSpPr>
      <p:grpSpPr>
        <a:xfrm>
          <a:off x="0" y="0"/>
          <a:ext cx="0" cy="0"/>
          <a:chOff x="0" y="0"/>
          <a:chExt cx="0" cy="0"/>
        </a:xfrm>
      </p:grpSpPr>
      <p:pic>
        <p:nvPicPr>
          <p:cNvPr id="4" name="Picture 3" descr="A white background with blue and green shapes">
            <a:extLst>
              <a:ext uri="{FF2B5EF4-FFF2-40B4-BE49-F238E27FC236}">
                <a16:creationId xmlns:a16="http://schemas.microsoft.com/office/drawing/2014/main" id="{6AB62836-B27A-F3DB-B5B9-BC998B8EE5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979"/>
            <a:ext cx="12192000" cy="6858000"/>
          </a:xfrm>
          <a:prstGeom prst="rect">
            <a:avLst/>
          </a:prstGeom>
        </p:spPr>
      </p:pic>
      <p:sp>
        <p:nvSpPr>
          <p:cNvPr id="2" name="Title 1">
            <a:extLst>
              <a:ext uri="{FF2B5EF4-FFF2-40B4-BE49-F238E27FC236}">
                <a16:creationId xmlns:a16="http://schemas.microsoft.com/office/drawing/2014/main" id="{9BE30CFB-3BC0-8F05-3597-3D0BE9714159}"/>
              </a:ext>
            </a:extLst>
          </p:cNvPr>
          <p:cNvSpPr>
            <a:spLocks noGrp="1"/>
          </p:cNvSpPr>
          <p:nvPr>
            <p:ph type="title"/>
          </p:nvPr>
        </p:nvSpPr>
        <p:spPr/>
        <p:txBody>
          <a:bodyPr/>
          <a:lstStyle/>
          <a:p>
            <a:r>
              <a:rPr lang="en-GB" b="1"/>
              <a:t>Trauma Informed Benefits of Non-Verbal Communication</a:t>
            </a:r>
          </a:p>
        </p:txBody>
      </p:sp>
      <p:sp>
        <p:nvSpPr>
          <p:cNvPr id="5" name="Content Placeholder 4">
            <a:extLst>
              <a:ext uri="{FF2B5EF4-FFF2-40B4-BE49-F238E27FC236}">
                <a16:creationId xmlns:a16="http://schemas.microsoft.com/office/drawing/2014/main" id="{6EA3E3D4-7CEC-490F-A027-09C2542A7C15}"/>
              </a:ext>
            </a:extLst>
          </p:cNvPr>
          <p:cNvSpPr>
            <a:spLocks noGrp="1"/>
          </p:cNvSpPr>
          <p:nvPr>
            <p:ph idx="1"/>
          </p:nvPr>
        </p:nvSpPr>
        <p:spPr/>
        <p:txBody>
          <a:bodyPr>
            <a:normAutofit lnSpcReduction="10000"/>
          </a:bodyPr>
          <a:lstStyle/>
          <a:p>
            <a:pPr fontAlgn="t"/>
            <a:r>
              <a:rPr lang="en-GB"/>
              <a:t>Reduces reliance on verbal explanation</a:t>
            </a:r>
          </a:p>
          <a:p>
            <a:pPr fontAlgn="t"/>
            <a:endParaRPr lang="en-GB"/>
          </a:p>
          <a:p>
            <a:pPr fontAlgn="t"/>
            <a:r>
              <a:rPr lang="en-GB"/>
              <a:t>Supports children whose brains are in survival mode</a:t>
            </a:r>
          </a:p>
          <a:p>
            <a:pPr fontAlgn="t"/>
            <a:endParaRPr lang="en-GB"/>
          </a:p>
          <a:p>
            <a:pPr fontAlgn="t"/>
            <a:r>
              <a:rPr lang="en-GB"/>
              <a:t>Validates emotions without needing justification</a:t>
            </a:r>
          </a:p>
          <a:p>
            <a:pPr fontAlgn="t"/>
            <a:endParaRPr lang="en-GB"/>
          </a:p>
          <a:p>
            <a:pPr fontAlgn="t"/>
            <a:r>
              <a:rPr lang="en-GB"/>
              <a:t>Reinforces that </a:t>
            </a:r>
            <a:r>
              <a:rPr lang="en-GB" b="1"/>
              <a:t>feelings are information, not behaviour</a:t>
            </a:r>
            <a:endParaRPr lang="en-GB"/>
          </a:p>
          <a:p>
            <a:pPr fontAlgn="t"/>
            <a:endParaRPr lang="en-GB"/>
          </a:p>
          <a:p>
            <a:pPr fontAlgn="t"/>
            <a:r>
              <a:rPr lang="en-GB"/>
              <a:t>Help children remain within the window of tolerance</a:t>
            </a:r>
          </a:p>
        </p:txBody>
      </p:sp>
    </p:spTree>
    <p:extLst>
      <p:ext uri="{BB962C8B-B14F-4D97-AF65-F5344CB8AC3E}">
        <p14:creationId xmlns:p14="http://schemas.microsoft.com/office/powerpoint/2010/main" val="2537242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B17B7-46E6-0A3E-63D7-87C61A831BC1}"/>
            </a:ext>
          </a:extLst>
        </p:cNvPr>
        <p:cNvGrpSpPr/>
        <p:nvPr/>
      </p:nvGrpSpPr>
      <p:grpSpPr>
        <a:xfrm>
          <a:off x="0" y="0"/>
          <a:ext cx="0" cy="0"/>
          <a:chOff x="0" y="0"/>
          <a:chExt cx="0" cy="0"/>
        </a:xfrm>
      </p:grpSpPr>
      <p:pic>
        <p:nvPicPr>
          <p:cNvPr id="4" name="Picture 3" descr="A white background with blue and green shapes">
            <a:extLst>
              <a:ext uri="{FF2B5EF4-FFF2-40B4-BE49-F238E27FC236}">
                <a16:creationId xmlns:a16="http://schemas.microsoft.com/office/drawing/2014/main" id="{55367E84-7BD8-6E45-30A6-1866329B1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979"/>
            <a:ext cx="12192000" cy="6858000"/>
          </a:xfrm>
          <a:prstGeom prst="rect">
            <a:avLst/>
          </a:prstGeom>
        </p:spPr>
      </p:pic>
      <p:sp>
        <p:nvSpPr>
          <p:cNvPr id="2" name="Title 1">
            <a:extLst>
              <a:ext uri="{FF2B5EF4-FFF2-40B4-BE49-F238E27FC236}">
                <a16:creationId xmlns:a16="http://schemas.microsoft.com/office/drawing/2014/main" id="{FEDEE653-FC88-0CB3-0B6F-4AB69E8D8591}"/>
              </a:ext>
            </a:extLst>
          </p:cNvPr>
          <p:cNvSpPr>
            <a:spLocks noGrp="1"/>
          </p:cNvSpPr>
          <p:nvPr>
            <p:ph type="title"/>
          </p:nvPr>
        </p:nvSpPr>
        <p:spPr/>
        <p:txBody>
          <a:bodyPr/>
          <a:lstStyle/>
          <a:p>
            <a:r>
              <a:rPr lang="en-GB"/>
              <a:t>The Worry Monster</a:t>
            </a:r>
          </a:p>
        </p:txBody>
      </p:sp>
      <p:pic>
        <p:nvPicPr>
          <p:cNvPr id="9" name="Content Placeholder 8">
            <a:extLst>
              <a:ext uri="{FF2B5EF4-FFF2-40B4-BE49-F238E27FC236}">
                <a16:creationId xmlns:a16="http://schemas.microsoft.com/office/drawing/2014/main" id="{54853087-CD3F-F337-89A8-2EA8636BB8A9}"/>
              </a:ext>
            </a:extLst>
          </p:cNvPr>
          <p:cNvPicPr>
            <a:picLocks noGrp="1" noChangeAspect="1"/>
          </p:cNvPicPr>
          <p:nvPr>
            <p:ph idx="1"/>
          </p:nvPr>
        </p:nvPicPr>
        <p:blipFill>
          <a:blip r:embed="rId4"/>
          <a:stretch>
            <a:fillRect/>
          </a:stretch>
        </p:blipFill>
        <p:spPr>
          <a:xfrm>
            <a:off x="3735092" y="1430330"/>
            <a:ext cx="4386020" cy="4399190"/>
          </a:xfrm>
          <a:prstGeom prst="rect">
            <a:avLst/>
          </a:prstGeom>
        </p:spPr>
      </p:pic>
    </p:spTree>
    <p:extLst>
      <p:ext uri="{BB962C8B-B14F-4D97-AF65-F5344CB8AC3E}">
        <p14:creationId xmlns:p14="http://schemas.microsoft.com/office/powerpoint/2010/main" val="974474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083E6-D4B7-F3F4-D0F8-B354A2CA8FB8}"/>
            </a:ext>
          </a:extLst>
        </p:cNvPr>
        <p:cNvGrpSpPr/>
        <p:nvPr/>
      </p:nvGrpSpPr>
      <p:grpSpPr>
        <a:xfrm>
          <a:off x="0" y="0"/>
          <a:ext cx="0" cy="0"/>
          <a:chOff x="0" y="0"/>
          <a:chExt cx="0" cy="0"/>
        </a:xfrm>
      </p:grpSpPr>
      <p:pic>
        <p:nvPicPr>
          <p:cNvPr id="4" name="Picture 3" descr="A white background with blue and green shapes">
            <a:extLst>
              <a:ext uri="{FF2B5EF4-FFF2-40B4-BE49-F238E27FC236}">
                <a16:creationId xmlns:a16="http://schemas.microsoft.com/office/drawing/2014/main" id="{93E14330-09A8-DDB9-1457-4546369B5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979"/>
            <a:ext cx="12192000" cy="6858000"/>
          </a:xfrm>
          <a:prstGeom prst="rect">
            <a:avLst/>
          </a:prstGeom>
        </p:spPr>
      </p:pic>
      <p:sp>
        <p:nvSpPr>
          <p:cNvPr id="2" name="Title 1">
            <a:extLst>
              <a:ext uri="{FF2B5EF4-FFF2-40B4-BE49-F238E27FC236}">
                <a16:creationId xmlns:a16="http://schemas.microsoft.com/office/drawing/2014/main" id="{7D50CD4A-DCE8-7D57-E711-D265034074A5}"/>
              </a:ext>
            </a:extLst>
          </p:cNvPr>
          <p:cNvSpPr>
            <a:spLocks noGrp="1"/>
          </p:cNvSpPr>
          <p:nvPr>
            <p:ph type="title"/>
          </p:nvPr>
        </p:nvSpPr>
        <p:spPr/>
        <p:txBody>
          <a:bodyPr/>
          <a:lstStyle/>
          <a:p>
            <a:r>
              <a:rPr lang="en-GB"/>
              <a:t>Mini White Board</a:t>
            </a:r>
          </a:p>
        </p:txBody>
      </p:sp>
      <p:pic>
        <p:nvPicPr>
          <p:cNvPr id="6" name="Content Placeholder 5">
            <a:extLst>
              <a:ext uri="{FF2B5EF4-FFF2-40B4-BE49-F238E27FC236}">
                <a16:creationId xmlns:a16="http://schemas.microsoft.com/office/drawing/2014/main" id="{043CFA28-1338-36FE-2397-BF839FA9F141}"/>
              </a:ext>
            </a:extLst>
          </p:cNvPr>
          <p:cNvPicPr>
            <a:picLocks noGrp="1" noChangeAspect="1"/>
          </p:cNvPicPr>
          <p:nvPr>
            <p:ph idx="1"/>
          </p:nvPr>
        </p:nvPicPr>
        <p:blipFill>
          <a:blip r:embed="rId4"/>
          <a:stretch>
            <a:fillRect/>
          </a:stretch>
        </p:blipFill>
        <p:spPr>
          <a:xfrm>
            <a:off x="3771055" y="1500901"/>
            <a:ext cx="4649889" cy="4649889"/>
          </a:xfrm>
          <a:prstGeom prst="rect">
            <a:avLst/>
          </a:prstGeom>
        </p:spPr>
      </p:pic>
    </p:spTree>
    <p:extLst>
      <p:ext uri="{BB962C8B-B14F-4D97-AF65-F5344CB8AC3E}">
        <p14:creationId xmlns:p14="http://schemas.microsoft.com/office/powerpoint/2010/main" val="2367983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1C6B9-37BF-B091-749F-7F60BD176A5A}"/>
            </a:ext>
          </a:extLst>
        </p:cNvPr>
        <p:cNvGrpSpPr/>
        <p:nvPr/>
      </p:nvGrpSpPr>
      <p:grpSpPr>
        <a:xfrm>
          <a:off x="0" y="0"/>
          <a:ext cx="0" cy="0"/>
          <a:chOff x="0" y="0"/>
          <a:chExt cx="0" cy="0"/>
        </a:xfrm>
      </p:grpSpPr>
      <p:pic>
        <p:nvPicPr>
          <p:cNvPr id="4" name="Picture 3" descr="A white background with blue and green shapes">
            <a:extLst>
              <a:ext uri="{FF2B5EF4-FFF2-40B4-BE49-F238E27FC236}">
                <a16:creationId xmlns:a16="http://schemas.microsoft.com/office/drawing/2014/main" id="{E80D0BB6-C6DA-C8E8-4374-24AE2E0834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979"/>
            <a:ext cx="12192000" cy="6858000"/>
          </a:xfrm>
          <a:prstGeom prst="rect">
            <a:avLst/>
          </a:prstGeom>
        </p:spPr>
      </p:pic>
      <p:sp>
        <p:nvSpPr>
          <p:cNvPr id="2" name="Title 1">
            <a:extLst>
              <a:ext uri="{FF2B5EF4-FFF2-40B4-BE49-F238E27FC236}">
                <a16:creationId xmlns:a16="http://schemas.microsoft.com/office/drawing/2014/main" id="{E680DF8E-2BAB-BD98-699C-74E0578CCB1F}"/>
              </a:ext>
            </a:extLst>
          </p:cNvPr>
          <p:cNvSpPr>
            <a:spLocks noGrp="1"/>
          </p:cNvSpPr>
          <p:nvPr>
            <p:ph type="title"/>
          </p:nvPr>
        </p:nvSpPr>
        <p:spPr/>
        <p:txBody>
          <a:bodyPr/>
          <a:lstStyle/>
          <a:p>
            <a:r>
              <a:rPr lang="en-GB"/>
              <a:t>Emotion Cards</a:t>
            </a:r>
          </a:p>
        </p:txBody>
      </p:sp>
      <p:pic>
        <p:nvPicPr>
          <p:cNvPr id="3" name="Content Placeholder 2">
            <a:extLst>
              <a:ext uri="{FF2B5EF4-FFF2-40B4-BE49-F238E27FC236}">
                <a16:creationId xmlns:a16="http://schemas.microsoft.com/office/drawing/2014/main" id="{762E7F75-A84C-78BB-2C30-0FA91CCF0544}"/>
              </a:ext>
            </a:extLst>
          </p:cNvPr>
          <p:cNvPicPr>
            <a:picLocks noGrp="1" noChangeAspect="1"/>
          </p:cNvPicPr>
          <p:nvPr>
            <p:ph idx="1"/>
          </p:nvPr>
        </p:nvPicPr>
        <p:blipFill>
          <a:blip r:embed="rId4"/>
          <a:stretch>
            <a:fillRect/>
          </a:stretch>
        </p:blipFill>
        <p:spPr>
          <a:xfrm>
            <a:off x="3496999" y="1580827"/>
            <a:ext cx="5198002" cy="5091194"/>
          </a:xfrm>
          <a:prstGeom prst="rect">
            <a:avLst/>
          </a:prstGeom>
        </p:spPr>
      </p:pic>
      <p:pic>
        <p:nvPicPr>
          <p:cNvPr id="5" name="Content Placeholder 2">
            <a:extLst>
              <a:ext uri="{FF2B5EF4-FFF2-40B4-BE49-F238E27FC236}">
                <a16:creationId xmlns:a16="http://schemas.microsoft.com/office/drawing/2014/main" id="{A32AC578-3D9E-730F-98A1-77FDD77DBF5F}"/>
              </a:ext>
            </a:extLst>
          </p:cNvPr>
          <p:cNvPicPr>
            <a:picLocks noChangeAspect="1"/>
          </p:cNvPicPr>
          <p:nvPr/>
        </p:nvPicPr>
        <p:blipFill>
          <a:blip r:embed="rId4"/>
          <a:stretch>
            <a:fillRect/>
          </a:stretch>
        </p:blipFill>
        <p:spPr>
          <a:xfrm>
            <a:off x="3649399" y="1733227"/>
            <a:ext cx="5198002" cy="5091194"/>
          </a:xfrm>
          <a:prstGeom prst="rect">
            <a:avLst/>
          </a:prstGeom>
        </p:spPr>
      </p:pic>
    </p:spTree>
    <p:extLst>
      <p:ext uri="{BB962C8B-B14F-4D97-AF65-F5344CB8AC3E}">
        <p14:creationId xmlns:p14="http://schemas.microsoft.com/office/powerpoint/2010/main" val="2157928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E5C4F-7B5B-734A-F6FF-9F4A9E46BBD2}"/>
            </a:ext>
          </a:extLst>
        </p:cNvPr>
        <p:cNvGrpSpPr/>
        <p:nvPr/>
      </p:nvGrpSpPr>
      <p:grpSpPr>
        <a:xfrm>
          <a:off x="0" y="0"/>
          <a:ext cx="0" cy="0"/>
          <a:chOff x="0" y="0"/>
          <a:chExt cx="0" cy="0"/>
        </a:xfrm>
      </p:grpSpPr>
      <p:pic>
        <p:nvPicPr>
          <p:cNvPr id="4" name="Picture 3" descr="A white background with blue and green shapes">
            <a:extLst>
              <a:ext uri="{FF2B5EF4-FFF2-40B4-BE49-F238E27FC236}">
                <a16:creationId xmlns:a16="http://schemas.microsoft.com/office/drawing/2014/main" id="{ED590932-93BB-9B0B-3B55-F9268FB54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979"/>
            <a:ext cx="12192000" cy="6858000"/>
          </a:xfrm>
          <a:prstGeom prst="rect">
            <a:avLst/>
          </a:prstGeom>
        </p:spPr>
      </p:pic>
      <p:sp>
        <p:nvSpPr>
          <p:cNvPr id="2" name="Title 1">
            <a:extLst>
              <a:ext uri="{FF2B5EF4-FFF2-40B4-BE49-F238E27FC236}">
                <a16:creationId xmlns:a16="http://schemas.microsoft.com/office/drawing/2014/main" id="{DB8F1E3E-2AB2-17DB-1ED6-95E3582CC405}"/>
              </a:ext>
            </a:extLst>
          </p:cNvPr>
          <p:cNvSpPr>
            <a:spLocks noGrp="1"/>
          </p:cNvSpPr>
          <p:nvPr>
            <p:ph type="title"/>
          </p:nvPr>
        </p:nvSpPr>
        <p:spPr/>
        <p:txBody>
          <a:bodyPr/>
          <a:lstStyle/>
          <a:p>
            <a:r>
              <a:rPr lang="en-GB"/>
              <a:t>Conversation Cubes</a:t>
            </a:r>
          </a:p>
        </p:txBody>
      </p:sp>
      <p:pic>
        <p:nvPicPr>
          <p:cNvPr id="3" name="Content Placeholder 2">
            <a:extLst>
              <a:ext uri="{FF2B5EF4-FFF2-40B4-BE49-F238E27FC236}">
                <a16:creationId xmlns:a16="http://schemas.microsoft.com/office/drawing/2014/main" id="{2E32DB46-6647-0467-0F2C-FB4E5F5BB1E8}"/>
              </a:ext>
            </a:extLst>
          </p:cNvPr>
          <p:cNvPicPr>
            <a:picLocks noGrp="1" noChangeAspect="1"/>
          </p:cNvPicPr>
          <p:nvPr>
            <p:ph idx="1"/>
          </p:nvPr>
        </p:nvPicPr>
        <p:blipFill>
          <a:blip r:embed="rId4"/>
          <a:stretch>
            <a:fillRect/>
          </a:stretch>
        </p:blipFill>
        <p:spPr>
          <a:xfrm>
            <a:off x="3487119" y="1495585"/>
            <a:ext cx="4383370" cy="4396532"/>
          </a:xfrm>
          <a:prstGeom prst="rect">
            <a:avLst/>
          </a:prstGeom>
        </p:spPr>
      </p:pic>
    </p:spTree>
    <p:extLst>
      <p:ext uri="{BB962C8B-B14F-4D97-AF65-F5344CB8AC3E}">
        <p14:creationId xmlns:p14="http://schemas.microsoft.com/office/powerpoint/2010/main" val="3661889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D336C-A146-4351-6FE2-AF826F97E711}"/>
            </a:ext>
          </a:extLst>
        </p:cNvPr>
        <p:cNvGrpSpPr/>
        <p:nvPr/>
      </p:nvGrpSpPr>
      <p:grpSpPr>
        <a:xfrm>
          <a:off x="0" y="0"/>
          <a:ext cx="0" cy="0"/>
          <a:chOff x="0" y="0"/>
          <a:chExt cx="0" cy="0"/>
        </a:xfrm>
      </p:grpSpPr>
      <p:pic>
        <p:nvPicPr>
          <p:cNvPr id="4" name="Picture 3" descr="A white background with blue and green shapes">
            <a:extLst>
              <a:ext uri="{FF2B5EF4-FFF2-40B4-BE49-F238E27FC236}">
                <a16:creationId xmlns:a16="http://schemas.microsoft.com/office/drawing/2014/main" id="{A4819479-660A-9FF6-786D-7756AB30C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979"/>
            <a:ext cx="12192000" cy="6858000"/>
          </a:xfrm>
          <a:prstGeom prst="rect">
            <a:avLst/>
          </a:prstGeom>
        </p:spPr>
      </p:pic>
      <p:sp>
        <p:nvSpPr>
          <p:cNvPr id="2" name="Title 1">
            <a:extLst>
              <a:ext uri="{FF2B5EF4-FFF2-40B4-BE49-F238E27FC236}">
                <a16:creationId xmlns:a16="http://schemas.microsoft.com/office/drawing/2014/main" id="{9E203294-26CB-141F-07B6-21651A73E30E}"/>
              </a:ext>
            </a:extLst>
          </p:cNvPr>
          <p:cNvSpPr>
            <a:spLocks noGrp="1"/>
          </p:cNvSpPr>
          <p:nvPr>
            <p:ph type="title"/>
          </p:nvPr>
        </p:nvSpPr>
        <p:spPr/>
        <p:txBody>
          <a:bodyPr/>
          <a:lstStyle/>
          <a:p>
            <a:r>
              <a:rPr lang="en-GB"/>
              <a:t>Emotions Fan</a:t>
            </a:r>
          </a:p>
        </p:txBody>
      </p:sp>
      <p:pic>
        <p:nvPicPr>
          <p:cNvPr id="7" name="Content Placeholder 6">
            <a:extLst>
              <a:ext uri="{FF2B5EF4-FFF2-40B4-BE49-F238E27FC236}">
                <a16:creationId xmlns:a16="http://schemas.microsoft.com/office/drawing/2014/main" id="{A79F0589-9D7B-6B85-96CF-D6F4BFE3B3E5}"/>
              </a:ext>
            </a:extLst>
          </p:cNvPr>
          <p:cNvPicPr>
            <a:picLocks noGrp="1" noChangeAspect="1"/>
          </p:cNvPicPr>
          <p:nvPr>
            <p:ph idx="1"/>
          </p:nvPr>
        </p:nvPicPr>
        <p:blipFill>
          <a:blip r:embed="rId4"/>
          <a:stretch>
            <a:fillRect/>
          </a:stretch>
        </p:blipFill>
        <p:spPr>
          <a:xfrm>
            <a:off x="2119382" y="2241792"/>
            <a:ext cx="6985161" cy="3492581"/>
          </a:xfrm>
          <a:prstGeom prst="rect">
            <a:avLst/>
          </a:prstGeom>
        </p:spPr>
      </p:pic>
    </p:spTree>
    <p:extLst>
      <p:ext uri="{BB962C8B-B14F-4D97-AF65-F5344CB8AC3E}">
        <p14:creationId xmlns:p14="http://schemas.microsoft.com/office/powerpoint/2010/main" val="1099695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0A1DF-F010-792B-AE79-62F2674F2E47}"/>
            </a:ext>
          </a:extLst>
        </p:cNvPr>
        <p:cNvGrpSpPr/>
        <p:nvPr/>
      </p:nvGrpSpPr>
      <p:grpSpPr>
        <a:xfrm>
          <a:off x="0" y="0"/>
          <a:ext cx="0" cy="0"/>
          <a:chOff x="0" y="0"/>
          <a:chExt cx="0" cy="0"/>
        </a:xfrm>
      </p:grpSpPr>
      <p:pic>
        <p:nvPicPr>
          <p:cNvPr id="4" name="Picture 3" descr="A white background with blue and green shapes">
            <a:extLst>
              <a:ext uri="{FF2B5EF4-FFF2-40B4-BE49-F238E27FC236}">
                <a16:creationId xmlns:a16="http://schemas.microsoft.com/office/drawing/2014/main" id="{017F25D5-E55A-97C0-FD5F-9F1E25107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979"/>
            <a:ext cx="12192000" cy="6858000"/>
          </a:xfrm>
          <a:prstGeom prst="rect">
            <a:avLst/>
          </a:prstGeom>
        </p:spPr>
      </p:pic>
      <p:sp>
        <p:nvSpPr>
          <p:cNvPr id="2" name="Title 1">
            <a:extLst>
              <a:ext uri="{FF2B5EF4-FFF2-40B4-BE49-F238E27FC236}">
                <a16:creationId xmlns:a16="http://schemas.microsoft.com/office/drawing/2014/main" id="{DC32C391-38E9-9CAE-545F-AE9C8BD974D6}"/>
              </a:ext>
            </a:extLst>
          </p:cNvPr>
          <p:cNvSpPr>
            <a:spLocks noGrp="1"/>
          </p:cNvSpPr>
          <p:nvPr>
            <p:ph type="title"/>
          </p:nvPr>
        </p:nvSpPr>
        <p:spPr/>
        <p:txBody>
          <a:bodyPr/>
          <a:lstStyle/>
          <a:p>
            <a:r>
              <a:rPr lang="en-GB"/>
              <a:t>My Feelings Bean Bags</a:t>
            </a:r>
          </a:p>
        </p:txBody>
      </p:sp>
      <p:pic>
        <p:nvPicPr>
          <p:cNvPr id="6" name="Content Placeholder 5">
            <a:extLst>
              <a:ext uri="{FF2B5EF4-FFF2-40B4-BE49-F238E27FC236}">
                <a16:creationId xmlns:a16="http://schemas.microsoft.com/office/drawing/2014/main" id="{9E5511B7-E739-21E9-92BC-D1D67ADDC9D1}"/>
              </a:ext>
            </a:extLst>
          </p:cNvPr>
          <p:cNvPicPr>
            <a:picLocks noGrp="1" noChangeAspect="1"/>
          </p:cNvPicPr>
          <p:nvPr>
            <p:ph idx="1"/>
          </p:nvPr>
        </p:nvPicPr>
        <p:blipFill>
          <a:blip r:embed="rId4"/>
          <a:stretch>
            <a:fillRect/>
          </a:stretch>
        </p:blipFill>
        <p:spPr>
          <a:xfrm>
            <a:off x="3650227" y="1512717"/>
            <a:ext cx="4891545" cy="4980158"/>
          </a:xfrm>
          <a:prstGeom prst="rect">
            <a:avLst/>
          </a:prstGeom>
        </p:spPr>
      </p:pic>
    </p:spTree>
    <p:extLst>
      <p:ext uri="{BB962C8B-B14F-4D97-AF65-F5344CB8AC3E}">
        <p14:creationId xmlns:p14="http://schemas.microsoft.com/office/powerpoint/2010/main" val="4214364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56FE7-CA6E-4A8A-425A-0DFE689B33B6}"/>
            </a:ext>
          </a:extLst>
        </p:cNvPr>
        <p:cNvGrpSpPr/>
        <p:nvPr/>
      </p:nvGrpSpPr>
      <p:grpSpPr>
        <a:xfrm>
          <a:off x="0" y="0"/>
          <a:ext cx="0" cy="0"/>
          <a:chOff x="0" y="0"/>
          <a:chExt cx="0" cy="0"/>
        </a:xfrm>
      </p:grpSpPr>
      <p:pic>
        <p:nvPicPr>
          <p:cNvPr id="4" name="Picture 3" descr="A white background with blue and green shapes">
            <a:extLst>
              <a:ext uri="{FF2B5EF4-FFF2-40B4-BE49-F238E27FC236}">
                <a16:creationId xmlns:a16="http://schemas.microsoft.com/office/drawing/2014/main" id="{F684D6D0-2EF4-F485-D055-723E9A6D69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979"/>
            <a:ext cx="12192000" cy="6858000"/>
          </a:xfrm>
          <a:prstGeom prst="rect">
            <a:avLst/>
          </a:prstGeom>
        </p:spPr>
      </p:pic>
      <p:sp>
        <p:nvSpPr>
          <p:cNvPr id="2" name="Title 1">
            <a:extLst>
              <a:ext uri="{FF2B5EF4-FFF2-40B4-BE49-F238E27FC236}">
                <a16:creationId xmlns:a16="http://schemas.microsoft.com/office/drawing/2014/main" id="{85FDE21D-FD58-0ADD-7E6C-FFFEE927D01A}"/>
              </a:ext>
            </a:extLst>
          </p:cNvPr>
          <p:cNvSpPr>
            <a:spLocks noGrp="1"/>
          </p:cNvSpPr>
          <p:nvPr>
            <p:ph type="title"/>
          </p:nvPr>
        </p:nvSpPr>
        <p:spPr/>
        <p:txBody>
          <a:bodyPr/>
          <a:lstStyle/>
          <a:p>
            <a:r>
              <a:rPr lang="en-GB"/>
              <a:t>Feelings Rainbow</a:t>
            </a:r>
          </a:p>
        </p:txBody>
      </p:sp>
      <p:pic>
        <p:nvPicPr>
          <p:cNvPr id="7" name="Content Placeholder 6">
            <a:extLst>
              <a:ext uri="{FF2B5EF4-FFF2-40B4-BE49-F238E27FC236}">
                <a16:creationId xmlns:a16="http://schemas.microsoft.com/office/drawing/2014/main" id="{163FF07B-61FB-A82F-5DB9-9313D02670C2}"/>
              </a:ext>
            </a:extLst>
          </p:cNvPr>
          <p:cNvPicPr>
            <a:picLocks noGrp="1" noChangeAspect="1"/>
          </p:cNvPicPr>
          <p:nvPr>
            <p:ph idx="1"/>
          </p:nvPr>
        </p:nvPicPr>
        <p:blipFill>
          <a:blip r:embed="rId4"/>
          <a:stretch>
            <a:fillRect/>
          </a:stretch>
        </p:blipFill>
        <p:spPr>
          <a:xfrm>
            <a:off x="3488937" y="1206498"/>
            <a:ext cx="5522642" cy="5651502"/>
          </a:xfrm>
          <a:prstGeom prst="rect">
            <a:avLst/>
          </a:prstGeom>
        </p:spPr>
      </p:pic>
    </p:spTree>
    <p:extLst>
      <p:ext uri="{BB962C8B-B14F-4D97-AF65-F5344CB8AC3E}">
        <p14:creationId xmlns:p14="http://schemas.microsoft.com/office/powerpoint/2010/main" val="615278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A0789-0D97-5068-51D3-04104149746B}"/>
            </a:ext>
          </a:extLst>
        </p:cNvPr>
        <p:cNvGrpSpPr/>
        <p:nvPr/>
      </p:nvGrpSpPr>
      <p:grpSpPr>
        <a:xfrm>
          <a:off x="0" y="0"/>
          <a:ext cx="0" cy="0"/>
          <a:chOff x="0" y="0"/>
          <a:chExt cx="0" cy="0"/>
        </a:xfrm>
      </p:grpSpPr>
      <p:pic>
        <p:nvPicPr>
          <p:cNvPr id="4" name="Picture 3" descr="A white background with blue and green shapes">
            <a:extLst>
              <a:ext uri="{FF2B5EF4-FFF2-40B4-BE49-F238E27FC236}">
                <a16:creationId xmlns:a16="http://schemas.microsoft.com/office/drawing/2014/main" id="{9EF3FD2C-BC5E-6820-B121-0CDF15EB03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979"/>
            <a:ext cx="12192000" cy="6858000"/>
          </a:xfrm>
          <a:prstGeom prst="rect">
            <a:avLst/>
          </a:prstGeom>
        </p:spPr>
      </p:pic>
      <p:sp>
        <p:nvSpPr>
          <p:cNvPr id="2" name="Title 1">
            <a:extLst>
              <a:ext uri="{FF2B5EF4-FFF2-40B4-BE49-F238E27FC236}">
                <a16:creationId xmlns:a16="http://schemas.microsoft.com/office/drawing/2014/main" id="{9562AE72-CE27-9AFF-C782-34918DB2410D}"/>
              </a:ext>
            </a:extLst>
          </p:cNvPr>
          <p:cNvSpPr>
            <a:spLocks noGrp="1"/>
          </p:cNvSpPr>
          <p:nvPr>
            <p:ph type="title"/>
          </p:nvPr>
        </p:nvSpPr>
        <p:spPr/>
        <p:txBody>
          <a:bodyPr/>
          <a:lstStyle/>
          <a:p>
            <a:r>
              <a:rPr lang="en-GB"/>
              <a:t>My Feelings Cards</a:t>
            </a:r>
          </a:p>
        </p:txBody>
      </p:sp>
      <p:pic>
        <p:nvPicPr>
          <p:cNvPr id="8" name="Content Placeholder 7">
            <a:extLst>
              <a:ext uri="{FF2B5EF4-FFF2-40B4-BE49-F238E27FC236}">
                <a16:creationId xmlns:a16="http://schemas.microsoft.com/office/drawing/2014/main" id="{B1511086-9EDD-D6F5-74BB-7A90B5CDE0ED}"/>
              </a:ext>
            </a:extLst>
          </p:cNvPr>
          <p:cNvPicPr>
            <a:picLocks noGrp="1" noChangeAspect="1"/>
          </p:cNvPicPr>
          <p:nvPr>
            <p:ph idx="1"/>
          </p:nvPr>
        </p:nvPicPr>
        <p:blipFill>
          <a:blip r:embed="rId4"/>
          <a:stretch>
            <a:fillRect/>
          </a:stretch>
        </p:blipFill>
        <p:spPr>
          <a:xfrm>
            <a:off x="2650010" y="1356935"/>
            <a:ext cx="5158966" cy="4893180"/>
          </a:xfrm>
          <a:prstGeom prst="rect">
            <a:avLst/>
          </a:prstGeom>
        </p:spPr>
      </p:pic>
    </p:spTree>
    <p:extLst>
      <p:ext uri="{BB962C8B-B14F-4D97-AF65-F5344CB8AC3E}">
        <p14:creationId xmlns:p14="http://schemas.microsoft.com/office/powerpoint/2010/main" val="3802777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0ef77447-1083-4dec-b89f-27c765076840}" enabled="0" method="" siteId="{0ef77447-1083-4dec-b89f-27c765076840}" removed="1"/>
</clbl:labelList>
</file>

<file path=docProps/app.xml><?xml version="1.0" encoding="utf-8"?>
<Properties xmlns="http://schemas.openxmlformats.org/officeDocument/2006/extended-properties" xmlns:vt="http://schemas.openxmlformats.org/officeDocument/2006/docPropsVTypes">
  <TotalTime>1</TotalTime>
  <Words>1781</Words>
  <Application>Microsoft Office PowerPoint</Application>
  <PresentationFormat>Widescreen</PresentationFormat>
  <Paragraphs>227</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The Worry Monster</vt:lpstr>
      <vt:lpstr>Mini White Board</vt:lpstr>
      <vt:lpstr>Emotion Cards</vt:lpstr>
      <vt:lpstr>Conversation Cubes</vt:lpstr>
      <vt:lpstr>Emotions Fan</vt:lpstr>
      <vt:lpstr>My Feelings Bean Bags</vt:lpstr>
      <vt:lpstr>Feelings Rainbow</vt:lpstr>
      <vt:lpstr>My Feelings Cards</vt:lpstr>
      <vt:lpstr>Monster Communication Cards</vt:lpstr>
      <vt:lpstr>Emotions Cards for Older Young People</vt:lpstr>
      <vt:lpstr>Ear Defenders and Sunglasses</vt:lpstr>
      <vt:lpstr>Trauma Informed Practice Tips</vt:lpstr>
      <vt:lpstr>Trauma Informed Practice Tips</vt:lpstr>
      <vt:lpstr>Trauma Informed Benefits of Non-Verbal Communication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Shona Jack</dc:creator>
  <cp:lastModifiedBy>Karen Garside</cp:lastModifiedBy>
  <cp:revision>3</cp:revision>
  <dcterms:created xsi:type="dcterms:W3CDTF">2026-01-22T13:41:29Z</dcterms:created>
  <dcterms:modified xsi:type="dcterms:W3CDTF">2026-05-25T13:18:18Z</dcterms:modified>
</cp:coreProperties>
</file>